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  <p:sldMasterId id="2147483651" r:id="rId2"/>
    <p:sldMasterId id="2147483652" r:id="rId3"/>
    <p:sldMasterId id="2147483653" r:id="rId4"/>
  </p:sldMasterIdLst>
  <p:notesMasterIdLst>
    <p:notesMasterId r:id="rId21"/>
  </p:notesMasterIdLst>
  <p:sldIdLst>
    <p:sldId id="284" r:id="rId5"/>
    <p:sldId id="257" r:id="rId6"/>
    <p:sldId id="258" r:id="rId7"/>
    <p:sldId id="280" r:id="rId8"/>
    <p:sldId id="259" r:id="rId9"/>
    <p:sldId id="260" r:id="rId10"/>
    <p:sldId id="261" r:id="rId11"/>
    <p:sldId id="265" r:id="rId12"/>
    <p:sldId id="263" r:id="rId13"/>
    <p:sldId id="277" r:id="rId14"/>
    <p:sldId id="264" r:id="rId15"/>
    <p:sldId id="268" r:id="rId16"/>
    <p:sldId id="269" r:id="rId17"/>
    <p:sldId id="266" r:id="rId18"/>
    <p:sldId id="272" r:id="rId19"/>
    <p:sldId id="275" r:id="rId20"/>
  </p:sldIdLst>
  <p:sldSz cx="9144000" cy="6858000" type="screen4x3"/>
  <p:notesSz cx="6858000" cy="9144000"/>
  <p:embeddedFontLst>
    <p:embeddedFont>
      <p:font typeface="Inconsolata" panose="020B0604020202020204" charset="0"/>
      <p:regular r:id="rId22"/>
      <p:bold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Arial Narrow" panose="020B0606020202030204" pitchFamily="34" charset="0"/>
      <p:regular r:id="rId32"/>
      <p:bold r:id="rId33"/>
      <p:italic r:id="rId34"/>
      <p:boldItalic r:id="rId35"/>
    </p:embeddedFont>
  </p:embeddedFont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CC66"/>
    <a:srgbClr val="0000FF"/>
    <a:srgbClr val="3399FF"/>
    <a:srgbClr val="0099FF"/>
    <a:srgbClr val="00CC00"/>
    <a:srgbClr val="00CC99"/>
    <a:srgbClr val="CC00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 autoAdjust="0"/>
    <p:restoredTop sz="96179" autoAdjust="0"/>
  </p:normalViewPr>
  <p:slideViewPr>
    <p:cSldViewPr>
      <p:cViewPr>
        <p:scale>
          <a:sx n="76" d="100"/>
          <a:sy n="76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0BEFF-8B2A-4CB1-8444-2AC1CBA037F1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B770E-D5FD-4B93-81E9-08B2FEBD6A6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80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B770E-D5FD-4B93-81E9-08B2FEBD6A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31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335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89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9588" y="115888"/>
            <a:ext cx="2159000" cy="62658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81000" y="115888"/>
            <a:ext cx="6326188" cy="62658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623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3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2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117379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81000" y="44450"/>
            <a:ext cx="4241800" cy="93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75200" y="44450"/>
            <a:ext cx="4243388" cy="93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83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45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375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34645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0622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02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71614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01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9588" y="44450"/>
            <a:ext cx="2159000" cy="1373188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81000" y="44450"/>
            <a:ext cx="6326188" cy="13731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47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585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624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81633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81000" y="981075"/>
            <a:ext cx="42418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75200" y="981075"/>
            <a:ext cx="4243388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472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452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003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2795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773596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56897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55584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399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9588" y="115888"/>
            <a:ext cx="2159000" cy="62658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81000" y="115888"/>
            <a:ext cx="6326188" cy="62658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106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647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67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5492805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81000" y="44450"/>
            <a:ext cx="4241800" cy="93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75200" y="44450"/>
            <a:ext cx="4243388" cy="93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650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173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83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81000" y="981075"/>
            <a:ext cx="42418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75200" y="981075"/>
            <a:ext cx="4243388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756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35344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803453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950263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578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9588" y="44450"/>
            <a:ext cx="2159000" cy="1373188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81000" y="44450"/>
            <a:ext cx="6326188" cy="13731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12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1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1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43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9710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7169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15888"/>
            <a:ext cx="86375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lo stile del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81075"/>
            <a:ext cx="8637588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 userDrawn="1"/>
        </p:nvSpPr>
        <p:spPr bwMode="auto">
          <a:xfrm rot="10800000"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36000" rIns="36000" bIns="36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it-IT" altLang="en-US" sz="1600" b="1" dirty="0">
              <a:latin typeface="Verdana" pitchFamily="34" charset="0"/>
            </a:endParaRPr>
          </a:p>
        </p:txBody>
      </p:sp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1" name="Line 10"/>
          <p:cNvSpPr>
            <a:spLocks noChangeShapeType="1"/>
          </p:cNvSpPr>
          <p:nvPr userDrawn="1"/>
        </p:nvSpPr>
        <p:spPr bwMode="auto">
          <a:xfrm>
            <a:off x="381000" y="765175"/>
            <a:ext cx="8637588" cy="0"/>
          </a:xfrm>
          <a:prstGeom prst="line">
            <a:avLst/>
          </a:prstGeom>
          <a:noFill/>
          <a:ln w="19050">
            <a:solidFill>
              <a:srgbClr val="99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514" y="6512386"/>
            <a:ext cx="300990" cy="30099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u"/>
        <a:defRPr sz="20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44450"/>
            <a:ext cx="8637588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 rot="10800000"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36000" rIns="36000" bIns="36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it-IT" altLang="en-US" sz="1600" b="1" dirty="0">
              <a:latin typeface="Verdana" pitchFamily="34" charset="0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514" y="6512386"/>
            <a:ext cx="300990" cy="30099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u"/>
        <a:defRPr sz="20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15888"/>
            <a:ext cx="86375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lo stile del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81075"/>
            <a:ext cx="8637588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 rot="10800000"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36000" rIns="36000" bIns="36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it-IT" altLang="en-US" sz="1600" b="1" dirty="0">
              <a:latin typeface="Verdana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3079" name="Line 7"/>
          <p:cNvSpPr>
            <a:spLocks noChangeShapeType="1"/>
          </p:cNvSpPr>
          <p:nvPr userDrawn="1"/>
        </p:nvSpPr>
        <p:spPr bwMode="auto">
          <a:xfrm>
            <a:off x="381000" y="765175"/>
            <a:ext cx="8637588" cy="0"/>
          </a:xfrm>
          <a:prstGeom prst="line">
            <a:avLst/>
          </a:prstGeom>
          <a:noFill/>
          <a:ln w="19050">
            <a:solidFill>
              <a:srgbClr val="99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u"/>
        <a:defRPr sz="20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44450"/>
            <a:ext cx="8637588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 rot="10800000"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36000" rIns="36000" bIns="36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it-IT" altLang="en-US" sz="1600" b="1" dirty="0">
              <a:latin typeface="Verdana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sz="2400"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669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u"/>
        <a:defRPr sz="20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oinup.ec.europa.eu/software/regenesees/description" TargetMode="External"/><Relationship Id="rId2" Type="http://schemas.openxmlformats.org/officeDocument/2006/relationships/hyperlink" Target="http://www.istat.it/en/tools/methods-and-it-tools/processing-tools/regenese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13"/>
          <p:cNvSpPr txBox="1">
            <a:spLocks noChangeArrowheads="1"/>
          </p:cNvSpPr>
          <p:nvPr/>
        </p:nvSpPr>
        <p:spPr bwMode="auto">
          <a:xfrm>
            <a:off x="90488" y="633413"/>
            <a:ext cx="8963025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200" b="1" dirty="0" err="1">
                <a:solidFill>
                  <a:srgbClr val="006699"/>
                </a:solidFill>
                <a:latin typeface="Calibri" pitchFamily="34" charset="0"/>
              </a:rPr>
              <a:t>ReGenesees</a:t>
            </a:r>
            <a:r>
              <a:rPr lang="en-US" altLang="en-US" sz="3200" b="1" dirty="0">
                <a:solidFill>
                  <a:srgbClr val="006699"/>
                </a:solidFill>
                <a:latin typeface="Calibri" pitchFamily="34" charset="0"/>
              </a:rPr>
              <a:t>: an </a:t>
            </a:r>
            <a:r>
              <a:rPr lang="en-US" altLang="en-US" sz="3200" b="1" dirty="0" smtClean="0">
                <a:solidFill>
                  <a:srgbClr val="006699"/>
                </a:solidFill>
                <a:latin typeface="Calibri" pitchFamily="34" charset="0"/>
              </a:rPr>
              <a:t>Open Source Tool </a:t>
            </a:r>
            <a:r>
              <a:rPr lang="en-US" altLang="en-US" sz="3200" b="1" dirty="0">
                <a:solidFill>
                  <a:srgbClr val="006699"/>
                </a:solidFill>
                <a:latin typeface="Calibri" pitchFamily="34" charset="0"/>
              </a:rPr>
              <a:t>for </a:t>
            </a:r>
            <a:r>
              <a:rPr lang="en-US" altLang="en-US" sz="3200" b="1" dirty="0" smtClean="0">
                <a:solidFill>
                  <a:srgbClr val="006699"/>
                </a:solidFill>
                <a:latin typeface="Calibri" pitchFamily="34" charset="0"/>
              </a:rPr>
              <a:t>Calibration</a:t>
            </a:r>
            <a:r>
              <a:rPr lang="en-US" altLang="en-US" sz="3200" b="1" dirty="0">
                <a:solidFill>
                  <a:srgbClr val="006699"/>
                </a:solidFill>
                <a:latin typeface="Calibri" pitchFamily="34" charset="0"/>
              </a:rPr>
              <a:t>, </a:t>
            </a:r>
            <a:r>
              <a:rPr lang="en-US" altLang="en-US" sz="3200" b="1" dirty="0" smtClean="0">
                <a:solidFill>
                  <a:srgbClr val="006699"/>
                </a:solidFill>
                <a:latin typeface="Calibri" pitchFamily="34" charset="0"/>
              </a:rPr>
              <a:t>Estimation </a:t>
            </a:r>
            <a:r>
              <a:rPr lang="en-US" altLang="en-US" sz="3200" b="1" dirty="0">
                <a:solidFill>
                  <a:srgbClr val="006699"/>
                </a:solidFill>
                <a:latin typeface="Calibri" pitchFamily="34" charset="0"/>
              </a:rPr>
              <a:t>and </a:t>
            </a:r>
            <a:r>
              <a:rPr lang="en-US" altLang="en-US" sz="3200" b="1" dirty="0" smtClean="0">
                <a:solidFill>
                  <a:srgbClr val="006699"/>
                </a:solidFill>
                <a:latin typeface="Calibri" pitchFamily="34" charset="0"/>
              </a:rPr>
              <a:t>Sampling Error Assessment</a:t>
            </a:r>
            <a:endParaRPr lang="it-IT" altLang="en-US" sz="3200" b="1" dirty="0">
              <a:solidFill>
                <a:srgbClr val="006699"/>
              </a:solidFill>
              <a:latin typeface="Calibri" pitchFamily="34" charset="0"/>
            </a:endParaRPr>
          </a:p>
        </p:txBody>
      </p:sp>
      <p:grpSp>
        <p:nvGrpSpPr>
          <p:cNvPr id="6150" name="Group 29"/>
          <p:cNvGrpSpPr>
            <a:grpSpLocks/>
          </p:cNvGrpSpPr>
          <p:nvPr/>
        </p:nvGrpSpPr>
        <p:grpSpPr bwMode="auto">
          <a:xfrm>
            <a:off x="8915400" y="3024188"/>
            <a:ext cx="228600" cy="2520950"/>
            <a:chOff x="0" y="1797"/>
            <a:chExt cx="144" cy="1588"/>
          </a:xfrm>
        </p:grpSpPr>
        <p:sp>
          <p:nvSpPr>
            <p:cNvPr id="6155" name="Rectangle 22"/>
            <p:cNvSpPr>
              <a:spLocks noChangeArrowheads="1"/>
            </p:cNvSpPr>
            <p:nvPr/>
          </p:nvSpPr>
          <p:spPr bwMode="auto">
            <a:xfrm>
              <a:off x="0" y="2478"/>
              <a:ext cx="144" cy="90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6" name="Rectangle 24"/>
            <p:cNvSpPr>
              <a:spLocks noChangeArrowheads="1"/>
            </p:cNvSpPr>
            <p:nvPr/>
          </p:nvSpPr>
          <p:spPr bwMode="auto">
            <a:xfrm>
              <a:off x="0" y="2025"/>
              <a:ext cx="144" cy="45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7" name="Rectangle 25"/>
            <p:cNvSpPr>
              <a:spLocks noChangeArrowheads="1"/>
            </p:cNvSpPr>
            <p:nvPr/>
          </p:nvSpPr>
          <p:spPr bwMode="auto">
            <a:xfrm>
              <a:off x="0" y="1797"/>
              <a:ext cx="144" cy="2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</p:grpSp>
      <p:grpSp>
        <p:nvGrpSpPr>
          <p:cNvPr id="6151" name="Group 30"/>
          <p:cNvGrpSpPr>
            <a:grpSpLocks/>
          </p:cNvGrpSpPr>
          <p:nvPr/>
        </p:nvGrpSpPr>
        <p:grpSpPr bwMode="auto">
          <a:xfrm>
            <a:off x="0" y="3024188"/>
            <a:ext cx="228600" cy="2520950"/>
            <a:chOff x="5616" y="1298"/>
            <a:chExt cx="144" cy="1588"/>
          </a:xfrm>
        </p:grpSpPr>
        <p:sp>
          <p:nvSpPr>
            <p:cNvPr id="6152" name="Rectangle 21"/>
            <p:cNvSpPr>
              <a:spLocks noChangeArrowheads="1"/>
            </p:cNvSpPr>
            <p:nvPr/>
          </p:nvSpPr>
          <p:spPr bwMode="auto">
            <a:xfrm>
              <a:off x="5616" y="1298"/>
              <a:ext cx="144" cy="9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3" name="Rectangle 26"/>
            <p:cNvSpPr>
              <a:spLocks noChangeArrowheads="1"/>
            </p:cNvSpPr>
            <p:nvPr/>
          </p:nvSpPr>
          <p:spPr bwMode="auto">
            <a:xfrm>
              <a:off x="5616" y="2659"/>
              <a:ext cx="144" cy="2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4" name="Rectangle 27"/>
            <p:cNvSpPr>
              <a:spLocks noChangeArrowheads="1"/>
            </p:cNvSpPr>
            <p:nvPr/>
          </p:nvSpPr>
          <p:spPr bwMode="auto">
            <a:xfrm>
              <a:off x="5616" y="2205"/>
              <a:ext cx="144" cy="45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</p:grpSp>
      <p:pic>
        <p:nvPicPr>
          <p:cNvPr id="16" name="Picture 10" descr="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63" y="3041353"/>
            <a:ext cx="3444875" cy="3201988"/>
          </a:xfrm>
          <a:prstGeom prst="rect">
            <a:avLst/>
          </a:prstGeom>
          <a:noFill/>
          <a:ln w="12700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solidFill>
            <a:srgbClr val="00C8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b="1" dirty="0" smtClean="0">
                <a:latin typeface="Verdana" pitchFamily="34" charset="0"/>
              </a:rPr>
              <a:t>An Introduction to Calibration Techniques in Sample Surveys</a:t>
            </a:r>
            <a:endParaRPr lang="en-US" altLang="en-US" dirty="0">
              <a:latin typeface="Verdan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0" y="6521450"/>
            <a:ext cx="9144000" cy="336550"/>
          </a:xfrm>
          <a:prstGeom prst="rect">
            <a:avLst/>
          </a:prstGeom>
          <a:solidFill>
            <a:srgbClr val="00C8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dirty="0" smtClean="0">
                <a:latin typeface="Verdana" pitchFamily="34" charset="0"/>
              </a:rPr>
              <a:t>WB and ADB Training Course, May 23-26 2016, ADB, Metro Manila, Philippines</a:t>
            </a:r>
            <a:endParaRPr lang="en-US" altLang="en-US" sz="1600" dirty="0">
              <a:latin typeface="Verdana" pitchFamily="34" charset="0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176935" y="2010134"/>
            <a:ext cx="2790130" cy="674031"/>
          </a:xfrm>
          <a:prstGeom prst="rect">
            <a:avLst/>
          </a:prstGeom>
          <a:solidFill>
            <a:srgbClr val="00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rIns="7200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400" b="1" dirty="0" smtClean="0">
                <a:latin typeface="Calibri" pitchFamily="34" charset="0"/>
              </a:rPr>
              <a:t>Diego </a:t>
            </a:r>
            <a:r>
              <a:rPr lang="en-US" altLang="en-US" sz="2400" b="1" dirty="0" err="1" smtClean="0">
                <a:latin typeface="Calibri" pitchFamily="34" charset="0"/>
              </a:rPr>
              <a:t>Zardetto</a:t>
            </a:r>
            <a:endParaRPr lang="en-US" altLang="en-US" sz="2400" b="1" dirty="0" smtClean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altLang="en-US" dirty="0" smtClean="0">
                <a:latin typeface="Calibri" pitchFamily="34" charset="0"/>
              </a:rPr>
              <a:t>World Bank STC for research</a:t>
            </a:r>
            <a:endParaRPr lang="en-US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7975" y="115888"/>
            <a:ext cx="8637588" cy="619125"/>
          </a:xfrm>
        </p:spPr>
        <p:txBody>
          <a:bodyPr/>
          <a:lstStyle/>
          <a:p>
            <a:pPr eaLnBrk="1" hangingPunct="1"/>
            <a:r>
              <a:rPr lang="it-IT" altLang="en-US" smtClean="0"/>
              <a:t>A (partitioned) Calibration example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637588" cy="5832475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Our previous calibration model is </a:t>
            </a:r>
            <a:r>
              <a:rPr lang="en-US" altLang="en-US" sz="2200" b="1" dirty="0" err="1" smtClean="0">
                <a:solidFill>
                  <a:srgbClr val="00CC66"/>
                </a:solidFill>
              </a:rPr>
              <a:t>factorizable</a:t>
            </a:r>
            <a:r>
              <a:rPr lang="en-US" altLang="en-US" sz="2200" dirty="0" smtClean="0"/>
              <a:t>…</a:t>
            </a:r>
          </a:p>
          <a:p>
            <a:pPr eaLnBrk="1" hangingPunct="1"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calmodel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=~( (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emp.num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+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ent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):(nace2 +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emp.cl:nace.macro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) ):</a:t>
            </a:r>
            <a:r>
              <a:rPr lang="en-US" altLang="en-US" sz="1000" b="1" dirty="0" smtClean="0">
                <a:solidFill>
                  <a:srgbClr val="CC0000"/>
                </a:solidFill>
                <a:latin typeface="Inconsolata" pitchFamily="49" charset="0"/>
              </a:rPr>
              <a:t> 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region - 1</a:t>
            </a:r>
            <a:endParaRPr lang="it-IT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lvl="1" eaLnBrk="1" hangingPunct="1"/>
            <a:r>
              <a:rPr lang="en-US" altLang="en-US" sz="1800" dirty="0" smtClean="0"/>
              <a:t>…thus we can split our original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big</a:t>
            </a:r>
            <a:r>
              <a:rPr lang="en-US" altLang="en-US" sz="1800" dirty="0" smtClean="0"/>
              <a:t> calibration problem into a set of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smaller</a:t>
            </a:r>
            <a:r>
              <a:rPr lang="en-US" altLang="en-US" sz="1800" dirty="0" smtClean="0"/>
              <a:t> independent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sub-problems</a:t>
            </a:r>
            <a:r>
              <a:rPr lang="en-US" altLang="en-US" sz="1800" dirty="0" smtClean="0"/>
              <a:t> (one for each region)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it-IT" altLang="en-US" sz="1900" b="1" dirty="0" smtClean="0">
              <a:solidFill>
                <a:srgbClr val="00CC66"/>
              </a:solidFill>
              <a:latin typeface="Inconsolata" pitchFamily="49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 smtClean="0"/>
              <a:t>1. Build a </a:t>
            </a:r>
            <a:r>
              <a:rPr lang="en-US" altLang="en-US" sz="2000" b="1" dirty="0" smtClean="0">
                <a:solidFill>
                  <a:srgbClr val="00CC66"/>
                </a:solidFill>
              </a:rPr>
              <a:t>new</a:t>
            </a:r>
            <a:r>
              <a:rPr lang="en-US" altLang="en-US" sz="2000" dirty="0" smtClean="0"/>
              <a:t> template dataset to store known population totals: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pop2&lt;-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pop.template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(data=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sbsdes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    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calmodel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=~(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emp.num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+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ent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):(nace2 +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emp.cl:nace.macro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) – 1,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     partition=~region)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buSzTx/>
              <a:buFont typeface="Wingdings" pitchFamily="2" charset="2"/>
              <a:buNone/>
            </a:pPr>
            <a:r>
              <a:rPr lang="en-US" altLang="en-US" sz="2000" dirty="0" smtClean="0"/>
              <a:t>2. Compute the requested totals from the universe (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sbs.frame</a:t>
            </a:r>
            <a:r>
              <a:rPr lang="en-US" altLang="en-US" sz="2000" dirty="0" smtClean="0"/>
              <a:t>) and safely</a:t>
            </a:r>
          </a:p>
          <a:p>
            <a:pPr eaLnBrk="1" hangingPunct="1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US" altLang="en-US" sz="2000" dirty="0" smtClean="0"/>
              <a:t>    fill the template: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pop2&lt;-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fill.template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(universe=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sbs.frame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, template=pop2)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dirty="0" smtClean="0"/>
              <a:t>3. Perform the </a:t>
            </a:r>
            <a:r>
              <a:rPr lang="en-US" altLang="en-US" sz="2000" b="1" dirty="0" smtClean="0">
                <a:solidFill>
                  <a:srgbClr val="00CC66"/>
                </a:solidFill>
              </a:rPr>
              <a:t>partitioned</a:t>
            </a:r>
            <a:r>
              <a:rPr lang="en-US" altLang="en-US" sz="2000" dirty="0" smtClean="0"/>
              <a:t> calibration task: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sbscal2&lt;-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e.calibrate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(design=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sbsdes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,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df.population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=pop2,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       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calfun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=“linear”, bounds=c(0.01,3))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it-IT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</p:txBody>
      </p:sp>
      <p:sp>
        <p:nvSpPr>
          <p:cNvPr id="75785" name="AutoShape 9"/>
          <p:cNvSpPr>
            <a:spLocks noChangeArrowheads="1"/>
          </p:cNvSpPr>
          <p:nvPr/>
        </p:nvSpPr>
        <p:spPr bwMode="auto">
          <a:xfrm>
            <a:off x="1725613" y="1377950"/>
            <a:ext cx="5326062" cy="32385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5789" name="Oval 13"/>
          <p:cNvSpPr>
            <a:spLocks noChangeArrowheads="1"/>
          </p:cNvSpPr>
          <p:nvPr/>
        </p:nvSpPr>
        <p:spPr bwMode="auto">
          <a:xfrm>
            <a:off x="7340600" y="1373188"/>
            <a:ext cx="865188" cy="341312"/>
          </a:xfrm>
          <a:prstGeom prst="ellipse">
            <a:avLst/>
          </a:prstGeom>
          <a:noFill/>
          <a:ln w="25400">
            <a:solidFill>
              <a:srgbClr val="00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75819" name="Group 43"/>
          <p:cNvGrpSpPr>
            <a:grpSpLocks/>
          </p:cNvGrpSpPr>
          <p:nvPr/>
        </p:nvGrpSpPr>
        <p:grpSpPr bwMode="auto">
          <a:xfrm>
            <a:off x="1006475" y="3381375"/>
            <a:ext cx="6973888" cy="1066800"/>
            <a:chOff x="680" y="2130"/>
            <a:chExt cx="4393" cy="672"/>
          </a:xfrm>
        </p:grpSpPr>
        <p:sp>
          <p:nvSpPr>
            <p:cNvPr id="14354" name="AutoShape 26"/>
            <p:cNvSpPr>
              <a:spLocks noChangeArrowheads="1"/>
            </p:cNvSpPr>
            <p:nvPr/>
          </p:nvSpPr>
          <p:spPr bwMode="auto">
            <a:xfrm>
              <a:off x="680" y="2130"/>
              <a:ext cx="4393" cy="181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55" name="Rectangle 27"/>
            <p:cNvSpPr>
              <a:spLocks noChangeArrowheads="1"/>
            </p:cNvSpPr>
            <p:nvPr/>
          </p:nvSpPr>
          <p:spPr bwMode="auto">
            <a:xfrm>
              <a:off x="2174" y="2602"/>
              <a:ext cx="1406" cy="2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it-IT" altLang="en-US" sz="1600" b="1"/>
                <a:t>154 auxiliary variables</a:t>
              </a:r>
            </a:p>
          </p:txBody>
        </p:sp>
        <p:cxnSp>
          <p:nvCxnSpPr>
            <p:cNvPr id="14356" name="AutoShape 28"/>
            <p:cNvCxnSpPr>
              <a:cxnSpLocks noChangeShapeType="1"/>
              <a:stCxn id="14354" idx="2"/>
              <a:endCxn id="14355" idx="0"/>
            </p:cNvCxnSpPr>
            <p:nvPr/>
          </p:nvCxnSpPr>
          <p:spPr bwMode="auto">
            <a:xfrm>
              <a:off x="2877" y="2319"/>
              <a:ext cx="0" cy="283"/>
            </a:xfrm>
            <a:prstGeom prst="straightConnector1">
              <a:avLst/>
            </a:prstGeom>
            <a:noFill/>
            <a:ln w="25400">
              <a:solidFill>
                <a:srgbClr val="FF66FF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5820" name="Group 44"/>
          <p:cNvGrpSpPr>
            <a:grpSpLocks/>
          </p:cNvGrpSpPr>
          <p:nvPr/>
        </p:nvGrpSpPr>
        <p:grpSpPr bwMode="auto">
          <a:xfrm>
            <a:off x="987425" y="3668713"/>
            <a:ext cx="2163763" cy="779462"/>
            <a:chOff x="668" y="2311"/>
            <a:chExt cx="1363" cy="491"/>
          </a:xfrm>
        </p:grpSpPr>
        <p:sp>
          <p:nvSpPr>
            <p:cNvPr id="14351" name="AutoShape 31"/>
            <p:cNvSpPr>
              <a:spLocks noChangeArrowheads="1"/>
            </p:cNvSpPr>
            <p:nvPr/>
          </p:nvSpPr>
          <p:spPr bwMode="auto">
            <a:xfrm>
              <a:off x="680" y="2311"/>
              <a:ext cx="1340" cy="181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52" name="Rectangle 32"/>
            <p:cNvSpPr>
              <a:spLocks noChangeArrowheads="1"/>
            </p:cNvSpPr>
            <p:nvPr/>
          </p:nvSpPr>
          <p:spPr bwMode="auto">
            <a:xfrm>
              <a:off x="668" y="2602"/>
              <a:ext cx="1363" cy="200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it-IT" altLang="en-US" sz="1600" b="1"/>
                <a:t>3 calibration domains</a:t>
              </a:r>
            </a:p>
          </p:txBody>
        </p:sp>
        <p:cxnSp>
          <p:nvCxnSpPr>
            <p:cNvPr id="14353" name="AutoShape 33"/>
            <p:cNvCxnSpPr>
              <a:cxnSpLocks noChangeShapeType="1"/>
              <a:stCxn id="14351" idx="2"/>
              <a:endCxn id="14352" idx="0"/>
            </p:cNvCxnSpPr>
            <p:nvPr/>
          </p:nvCxnSpPr>
          <p:spPr bwMode="auto">
            <a:xfrm>
              <a:off x="1350" y="2500"/>
              <a:ext cx="0" cy="102"/>
            </a:xfrm>
            <a:prstGeom prst="straightConnector1">
              <a:avLst/>
            </a:prstGeom>
            <a:noFill/>
            <a:ln w="25400">
              <a:solidFill>
                <a:srgbClr val="00CC99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5821" name="Group 45"/>
          <p:cNvGrpSpPr>
            <a:grpSpLocks/>
          </p:cNvGrpSpPr>
          <p:nvPr/>
        </p:nvGrpSpPr>
        <p:grpSpPr bwMode="auto">
          <a:xfrm>
            <a:off x="862013" y="4076700"/>
            <a:ext cx="2952750" cy="1152525"/>
            <a:chOff x="589" y="2568"/>
            <a:chExt cx="1860" cy="726"/>
          </a:xfrm>
        </p:grpSpPr>
        <p:sp>
          <p:nvSpPr>
            <p:cNvPr id="14346" name="Oval 37"/>
            <p:cNvSpPr>
              <a:spLocks noChangeAspect="1" noChangeArrowheads="1"/>
            </p:cNvSpPr>
            <p:nvPr/>
          </p:nvSpPr>
          <p:spPr bwMode="auto">
            <a:xfrm>
              <a:off x="2177" y="2568"/>
              <a:ext cx="272" cy="272"/>
            </a:xfrm>
            <a:prstGeom prst="ellipse">
              <a:avLst/>
            </a:prstGeom>
            <a:noFill/>
            <a:ln w="254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47" name="Oval 38"/>
            <p:cNvSpPr>
              <a:spLocks noChangeAspect="1" noChangeArrowheads="1"/>
            </p:cNvSpPr>
            <p:nvPr/>
          </p:nvSpPr>
          <p:spPr bwMode="auto">
            <a:xfrm>
              <a:off x="589" y="2602"/>
              <a:ext cx="204" cy="204"/>
            </a:xfrm>
            <a:prstGeom prst="ellipse">
              <a:avLst/>
            </a:prstGeom>
            <a:noFill/>
            <a:ln w="254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4348" name="AutoShape 39"/>
            <p:cNvCxnSpPr>
              <a:cxnSpLocks noChangeShapeType="1"/>
              <a:stCxn id="14347" idx="4"/>
              <a:endCxn id="14349" idx="0"/>
            </p:cNvCxnSpPr>
            <p:nvPr/>
          </p:nvCxnSpPr>
          <p:spPr bwMode="auto">
            <a:xfrm rot="16200000" flipH="1">
              <a:off x="984" y="2521"/>
              <a:ext cx="280" cy="866"/>
            </a:xfrm>
            <a:prstGeom prst="curvedConnector3">
              <a:avLst>
                <a:gd name="adj1" fmla="val 48569"/>
              </a:avLst>
            </a:prstGeom>
            <a:noFill/>
            <a:ln w="254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349" name="Rectangle 40"/>
            <p:cNvSpPr>
              <a:spLocks noChangeArrowheads="1"/>
            </p:cNvSpPr>
            <p:nvPr/>
          </p:nvSpPr>
          <p:spPr bwMode="auto">
            <a:xfrm>
              <a:off x="777" y="3094"/>
              <a:ext cx="1559" cy="200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it-IT" altLang="en-US" sz="1600" b="1"/>
                <a:t>3*154 = 462 known totals</a:t>
              </a:r>
            </a:p>
          </p:txBody>
        </p:sp>
        <p:cxnSp>
          <p:nvCxnSpPr>
            <p:cNvPr id="14350" name="AutoShape 41"/>
            <p:cNvCxnSpPr>
              <a:cxnSpLocks noChangeShapeType="1"/>
              <a:stCxn id="14349" idx="0"/>
              <a:endCxn id="14346" idx="4"/>
            </p:cNvCxnSpPr>
            <p:nvPr/>
          </p:nvCxnSpPr>
          <p:spPr bwMode="auto">
            <a:xfrm rot="-5400000">
              <a:off x="1812" y="2593"/>
              <a:ext cx="246" cy="756"/>
            </a:xfrm>
            <a:prstGeom prst="curvedConnector3">
              <a:avLst>
                <a:gd name="adj1" fmla="val 51625"/>
              </a:avLst>
            </a:prstGeom>
            <a:noFill/>
            <a:ln w="2540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5800" name="Rectangle 24"/>
          <p:cNvSpPr>
            <a:spLocks noChangeArrowheads="1"/>
          </p:cNvSpPr>
          <p:nvPr/>
        </p:nvSpPr>
        <p:spPr bwMode="auto">
          <a:xfrm>
            <a:off x="7053263" y="4857750"/>
            <a:ext cx="2016125" cy="16192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3200" tIns="72000" rIns="43200" bIns="72000"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altLang="en-US" sz="1600" b="1"/>
              <a:t>Computational efficiency gain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altLang="en-US" sz="1600" b="1"/>
              <a:t>Same weights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altLang="en-US" sz="1600" b="1"/>
              <a:t>Same errors and estimates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5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757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1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75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75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75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75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2" dur="500"/>
                                        <p:tgtEl>
                                          <p:spTgt spid="75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5" dur="500"/>
                                        <p:tgtEl>
                                          <p:spTgt spid="75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8" dur="500"/>
                                        <p:tgtEl>
                                          <p:spTgt spid="75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75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757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757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1000"/>
                                        <p:tgtEl>
                                          <p:spTgt spid="757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0"/>
                                        <p:tgtEl>
                                          <p:spTgt spid="757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1000"/>
                                        <p:tgtEl>
                                          <p:spTgt spid="757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5" grpId="0" animBg="1"/>
      <p:bldP spid="75785" grpId="1" animBg="1"/>
      <p:bldP spid="75789" grpId="0" animBg="1"/>
      <p:bldP spid="75789" grpId="1" animBg="1"/>
      <p:bldP spid="758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3200" smtClean="0"/>
              <a:t>ReGenesees: Linearization Variance     (1/2)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8424863" cy="1223963"/>
          </a:xfrm>
        </p:spPr>
        <p:txBody>
          <a:bodyPr/>
          <a:lstStyle/>
          <a:p>
            <a:pPr eaLnBrk="1" hangingPunct="1"/>
            <a:r>
              <a:rPr lang="en-US" altLang="en-US" sz="2000" b="1" smtClean="0"/>
              <a:t>Taylor linearization is a well established approximate tool for estimating the variance of Complex Estimators</a:t>
            </a:r>
          </a:p>
          <a:p>
            <a:pPr eaLnBrk="1" hangingPunct="1">
              <a:spcBef>
                <a:spcPct val="40000"/>
              </a:spcBef>
            </a:pPr>
            <a:r>
              <a:rPr lang="it-IT" altLang="en-US" sz="2000" b="1" smtClean="0"/>
              <a:t>Clear mathematical framework</a:t>
            </a:r>
          </a:p>
        </p:txBody>
      </p:sp>
      <p:sp>
        <p:nvSpPr>
          <p:cNvPr id="15364" name="Rectangle 174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365" name="Object 1763"/>
          <p:cNvGraphicFramePr>
            <a:graphicFrameLocks noChangeAspect="1"/>
          </p:cNvGraphicFramePr>
          <p:nvPr/>
        </p:nvGraphicFramePr>
        <p:xfrm>
          <a:off x="88900" y="2301875"/>
          <a:ext cx="9055100" cy="427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1" name="Documento" r:id="rId3" imgW="7556638" imgH="3563843" progId="Word.Document.8">
                  <p:embed/>
                </p:oleObj>
              </mc:Choice>
              <mc:Fallback>
                <p:oleObj name="Documento" r:id="rId3" imgW="7556638" imgH="3563843" progId="Word.Document.8">
                  <p:embed/>
                  <p:pic>
                    <p:nvPicPr>
                      <p:cNvPr id="0" name="Object 17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" y="2301875"/>
                        <a:ext cx="9055100" cy="427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4076700"/>
            <a:ext cx="8662988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08050"/>
            <a:ext cx="8637588" cy="5402263"/>
          </a:xfrm>
          <a:noFill/>
        </p:spPr>
        <p:txBody>
          <a:bodyPr/>
          <a:lstStyle/>
          <a:p>
            <a:pPr eaLnBrk="1" hangingPunct="1"/>
            <a:r>
              <a:rPr lang="en-GB" altLang="en-US" sz="2000" b="1" smtClean="0"/>
              <a:t>Traditional software issues with the Taylor approach:</a:t>
            </a:r>
          </a:p>
          <a:p>
            <a:pPr lvl="1" eaLnBrk="1" hangingPunct="1"/>
            <a:r>
              <a:rPr lang="en-GB" altLang="en-US" sz="1800" smtClean="0"/>
              <a:t>First order Taylor series expansion does depend on the functional form of the non-linear estimator</a:t>
            </a:r>
          </a:p>
          <a:p>
            <a:pPr lvl="1" eaLnBrk="1" hangingPunct="1"/>
            <a:r>
              <a:rPr lang="en-US" altLang="en-US" sz="1800" smtClean="0"/>
              <a:t>Most of the traditional computing environments (e.g. SAS) are unable to perform symbolic differentiation</a:t>
            </a:r>
            <a:endParaRPr lang="en-GB" altLang="en-US" sz="1800" smtClean="0"/>
          </a:p>
          <a:p>
            <a:pPr lvl="1" eaLnBrk="1" hangingPunct="1"/>
            <a:r>
              <a:rPr lang="en-GB" altLang="en-US" sz="1800" smtClean="0"/>
              <a:t>Programs have to be developed separately for each Complex Estimator</a:t>
            </a:r>
          </a:p>
          <a:p>
            <a:pPr eaLnBrk="1" hangingPunct="1">
              <a:spcBef>
                <a:spcPct val="60000"/>
              </a:spcBef>
            </a:pPr>
            <a:r>
              <a:rPr lang="it-IT" altLang="en-US" sz="2000" b="1" smtClean="0"/>
              <a:t>R overcomes these limits:</a:t>
            </a:r>
          </a:p>
          <a:p>
            <a:pPr lvl="1" eaLnBrk="1" hangingPunct="1"/>
            <a:r>
              <a:rPr lang="it-IT" altLang="en-US" sz="1800" smtClean="0"/>
              <a:t>R can compute symbolic derivatives!</a:t>
            </a:r>
          </a:p>
          <a:p>
            <a:pPr lvl="1" eaLnBrk="1" hangingPunct="1"/>
            <a:r>
              <a:rPr lang="it-IT" altLang="en-US" sz="1800" smtClean="0"/>
              <a:t>R can manipulate user-defined mathematical expressions!</a:t>
            </a:r>
            <a:endParaRPr lang="it-IT" altLang="en-US" sz="1800" b="1" smtClean="0"/>
          </a:p>
          <a:p>
            <a:pPr eaLnBrk="1" hangingPunct="1">
              <a:spcBef>
                <a:spcPct val="60000"/>
              </a:spcBef>
            </a:pPr>
            <a:r>
              <a:rPr lang="it-IT" altLang="en-US" sz="2000" b="1" smtClean="0"/>
              <a:t>Thus </a:t>
            </a:r>
            <a:r>
              <a:rPr lang="it-IT" altLang="en-US" sz="2000" b="1" smtClean="0">
                <a:solidFill>
                  <a:srgbClr val="00CC66"/>
                </a:solidFill>
              </a:rPr>
              <a:t>ReGenesees</a:t>
            </a:r>
            <a:endParaRPr lang="it-IT" altLang="en-US" sz="2000" b="1" smtClean="0"/>
          </a:p>
          <a:p>
            <a:pPr lvl="1" eaLnBrk="1" hangingPunct="1"/>
            <a:r>
              <a:rPr lang="it-IT" altLang="en-US" sz="1800" smtClean="0"/>
              <a:t>Provides a </a:t>
            </a:r>
            <a:r>
              <a:rPr lang="it-IT" altLang="en-US" sz="1800" b="1" smtClean="0">
                <a:solidFill>
                  <a:srgbClr val="00CC66"/>
                </a:solidFill>
              </a:rPr>
              <a:t>universal</a:t>
            </a:r>
            <a:r>
              <a:rPr lang="it-IT" altLang="en-US" sz="1800" smtClean="0"/>
              <a:t> linearization function</a:t>
            </a:r>
            <a:endParaRPr lang="en-GB" altLang="en-US" sz="1800" b="1" smtClean="0">
              <a:solidFill>
                <a:srgbClr val="CC0000"/>
              </a:solidFill>
              <a:latin typeface="Inconsolata" pitchFamily="49" charset="0"/>
            </a:endParaRPr>
          </a:p>
          <a:p>
            <a:pPr lvl="1" eaLnBrk="1" hangingPunct="1"/>
            <a:r>
              <a:rPr lang="en-GB" altLang="en-US" sz="1800" smtClean="0"/>
              <a:t>Allows its users to define </a:t>
            </a:r>
            <a:r>
              <a:rPr lang="en-GB" altLang="en-US" sz="1800" b="1" smtClean="0">
                <a:solidFill>
                  <a:srgbClr val="00CC66"/>
                </a:solidFill>
              </a:rPr>
              <a:t>their own Complex Estimators</a:t>
            </a:r>
            <a:r>
              <a:rPr lang="en-GB" altLang="en-US" sz="1800" smtClean="0"/>
              <a:t>, i.e. statistics which are not built‑in</a:t>
            </a:r>
          </a:p>
          <a:p>
            <a:pPr lvl="2" eaLnBrk="1" hangingPunct="1">
              <a:spcBef>
                <a:spcPct val="30000"/>
              </a:spcBef>
            </a:pPr>
            <a:r>
              <a:rPr lang="en-GB" altLang="en-US" sz="1800" smtClean="0"/>
              <a:t>ReGenesees function </a:t>
            </a:r>
            <a:r>
              <a:rPr lang="en-GB" altLang="en-US" b="1" smtClean="0">
                <a:solidFill>
                  <a:srgbClr val="CC0000"/>
                </a:solidFill>
                <a:latin typeface="Inconsolata" pitchFamily="49" charset="0"/>
              </a:rPr>
              <a:t>svystatL</a:t>
            </a:r>
            <a:endParaRPr lang="it-IT" altLang="en-US" b="1" smtClean="0">
              <a:solidFill>
                <a:srgbClr val="CC0000"/>
              </a:solidFill>
              <a:latin typeface="Inconsolata" pitchFamily="49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3200" smtClean="0"/>
              <a:t>ReGenesees: Linearization Variance     (2/2)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mtClean="0"/>
              <a:t>Handling Complex Estimators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81075"/>
            <a:ext cx="8637588" cy="3600450"/>
          </a:xfrm>
        </p:spPr>
        <p:txBody>
          <a:bodyPr/>
          <a:lstStyle/>
          <a:p>
            <a:pPr eaLnBrk="1" hangingPunct="1"/>
            <a:r>
              <a:rPr lang="en-GB" altLang="en-US" sz="2000" b="1" dirty="0" err="1" smtClean="0"/>
              <a:t>ReGenesees</a:t>
            </a:r>
            <a:r>
              <a:rPr lang="en-GB" altLang="en-US" sz="2000" b="1" dirty="0" smtClean="0"/>
              <a:t> has a simple syntax for specifying arbitrary Complex Estimators through their functional form</a:t>
            </a:r>
          </a:p>
          <a:p>
            <a:pPr lvl="1" eaLnBrk="1" hangingPunct="1"/>
            <a:r>
              <a:rPr lang="en-GB" altLang="en-US" sz="1800" dirty="0" smtClean="0"/>
              <a:t>It exploits R methods for manipulating </a:t>
            </a:r>
            <a:r>
              <a:rPr lang="en-GB" altLang="en-US" sz="1800" b="1" dirty="0" smtClean="0">
                <a:solidFill>
                  <a:srgbClr val="00CC66"/>
                </a:solidFill>
              </a:rPr>
              <a:t>expression</a:t>
            </a:r>
            <a:r>
              <a:rPr lang="en-GB" altLang="en-US" sz="1800" dirty="0" smtClean="0"/>
              <a:t> objects</a:t>
            </a:r>
          </a:p>
          <a:p>
            <a:pPr lvl="1" eaLnBrk="1" hangingPunct="1"/>
            <a:r>
              <a:rPr lang="en-GB" altLang="en-US" sz="1800" dirty="0" smtClean="0"/>
              <a:t>The estimator of the </a:t>
            </a:r>
            <a:r>
              <a:rPr lang="en-GB" altLang="en-US" sz="1800" b="1" dirty="0" smtClean="0">
                <a:solidFill>
                  <a:srgbClr val="00CC66"/>
                </a:solidFill>
              </a:rPr>
              <a:t>total</a:t>
            </a:r>
            <a:r>
              <a:rPr lang="en-GB" altLang="en-US" sz="1800" dirty="0" smtClean="0"/>
              <a:t> of a survey variable is simply represented by the </a:t>
            </a:r>
            <a:r>
              <a:rPr lang="en-GB" altLang="en-US" sz="1800" b="1" dirty="0" smtClean="0">
                <a:solidFill>
                  <a:srgbClr val="00CC66"/>
                </a:solidFill>
              </a:rPr>
              <a:t>name</a:t>
            </a:r>
            <a:r>
              <a:rPr lang="en-GB" altLang="en-US" sz="1800" dirty="0" smtClean="0"/>
              <a:t> of the variable itself</a:t>
            </a:r>
          </a:p>
          <a:p>
            <a:pPr lvl="1" eaLnBrk="1" hangingPunct="1"/>
            <a:r>
              <a:rPr lang="en-GB" altLang="en-US" sz="1800" dirty="0" smtClean="0"/>
              <a:t>The convenience name </a:t>
            </a:r>
            <a:r>
              <a:rPr lang="en-GB" altLang="en-US" sz="1800" b="1" dirty="0" smtClean="0">
                <a:solidFill>
                  <a:srgbClr val="00CC66"/>
                </a:solidFill>
              </a:rPr>
              <a:t>ones</a:t>
            </a:r>
            <a:r>
              <a:rPr lang="en-GB" altLang="en-US" sz="1800" dirty="0" smtClean="0"/>
              <a:t> identifies an </a:t>
            </a:r>
            <a:r>
              <a:rPr lang="en-GB" altLang="en-US" sz="1800" b="1" dirty="0" smtClean="0">
                <a:solidFill>
                  <a:srgbClr val="00CC66"/>
                </a:solidFill>
              </a:rPr>
              <a:t>artificial</a:t>
            </a:r>
            <a:r>
              <a:rPr lang="en-GB" altLang="en-US" sz="1800" dirty="0" smtClean="0"/>
              <a:t> variable whose value is 1 for each sampling unit; useful for:</a:t>
            </a:r>
          </a:p>
          <a:p>
            <a:pPr lvl="2" eaLnBrk="1" hangingPunct="1"/>
            <a:r>
              <a:rPr lang="en-GB" altLang="en-US" sz="1800" dirty="0" smtClean="0"/>
              <a:t>Estimating the population </a:t>
            </a:r>
            <a:r>
              <a:rPr lang="en-GB" altLang="en-US" sz="1800" b="1" dirty="0" smtClean="0">
                <a:solidFill>
                  <a:srgbClr val="00CC66"/>
                </a:solidFill>
              </a:rPr>
              <a:t>size</a:t>
            </a:r>
          </a:p>
          <a:p>
            <a:pPr lvl="2" eaLnBrk="1" hangingPunct="1"/>
            <a:r>
              <a:rPr lang="en-GB" altLang="en-US" sz="1800" dirty="0" smtClean="0"/>
              <a:t>Defining estimators of </a:t>
            </a:r>
            <a:r>
              <a:rPr lang="en-GB" altLang="en-US" sz="1800" b="1" dirty="0" smtClean="0">
                <a:solidFill>
                  <a:srgbClr val="00CC66"/>
                </a:solidFill>
              </a:rPr>
              <a:t>means</a:t>
            </a:r>
          </a:p>
          <a:p>
            <a:pPr eaLnBrk="1" hangingPunct="1">
              <a:spcBef>
                <a:spcPct val="80000"/>
              </a:spcBef>
            </a:pPr>
            <a:r>
              <a:rPr lang="en-GB" altLang="en-US" sz="2000" b="1" dirty="0" smtClean="0"/>
              <a:t>Some elementary examples:</a:t>
            </a:r>
          </a:p>
        </p:txBody>
      </p:sp>
      <p:grpSp>
        <p:nvGrpSpPr>
          <p:cNvPr id="17412" name="Group 32"/>
          <p:cNvGrpSpPr>
            <a:grpSpLocks/>
          </p:cNvGrpSpPr>
          <p:nvPr/>
        </p:nvGrpSpPr>
        <p:grpSpPr bwMode="auto">
          <a:xfrm>
            <a:off x="684213" y="4605338"/>
            <a:ext cx="8064500" cy="1474787"/>
            <a:chOff x="612" y="2047"/>
            <a:chExt cx="5080" cy="929"/>
          </a:xfrm>
        </p:grpSpPr>
        <p:grpSp>
          <p:nvGrpSpPr>
            <p:cNvPr id="17413" name="Group 31"/>
            <p:cNvGrpSpPr>
              <a:grpSpLocks/>
            </p:cNvGrpSpPr>
            <p:nvPr/>
          </p:nvGrpSpPr>
          <p:grpSpPr bwMode="auto">
            <a:xfrm>
              <a:off x="612" y="2069"/>
              <a:ext cx="5080" cy="874"/>
              <a:chOff x="612" y="2069"/>
              <a:chExt cx="5080" cy="874"/>
            </a:xfrm>
          </p:grpSpPr>
          <p:grpSp>
            <p:nvGrpSpPr>
              <p:cNvPr id="17415" name="Group 16"/>
              <p:cNvGrpSpPr>
                <a:grpSpLocks/>
              </p:cNvGrpSpPr>
              <p:nvPr/>
            </p:nvGrpSpPr>
            <p:grpSpPr bwMode="auto">
              <a:xfrm>
                <a:off x="612" y="2150"/>
                <a:ext cx="1905" cy="283"/>
                <a:chOff x="3243" y="2557"/>
                <a:chExt cx="1905" cy="283"/>
              </a:xfrm>
            </p:grpSpPr>
            <p:sp>
              <p:nvSpPr>
                <p:cNvPr id="17425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243" y="2557"/>
                  <a:ext cx="1905" cy="2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it-IT" altLang="en-US" b="1">
                      <a:solidFill>
                        <a:schemeClr val="bg1"/>
                      </a:solidFill>
                      <a:sym typeface="Wingdings" pitchFamily="2" charset="2"/>
                    </a:rPr>
                    <a:t>      </a:t>
                  </a:r>
                  <a:r>
                    <a:rPr lang="it-IT" altLang="en-US">
                      <a:solidFill>
                        <a:srgbClr val="333399"/>
                      </a:solidFill>
                      <a:sym typeface="Wingdings" pitchFamily="2" charset="2"/>
                    </a:rPr>
                    <a:t>maps to: </a:t>
                  </a:r>
                  <a:r>
                    <a:rPr lang="it-IT" altLang="en-US">
                      <a:solidFill>
                        <a:schemeClr val="bg1"/>
                      </a:solidFill>
                      <a:sym typeface="Wingdings" pitchFamily="2" charset="2"/>
                    </a:rPr>
                    <a:t> </a:t>
                  </a:r>
                  <a:r>
                    <a:rPr lang="en-US" altLang="en-US" b="1">
                      <a:solidFill>
                        <a:srgbClr val="CC0000"/>
                      </a:solidFill>
                    </a:rPr>
                    <a:t>expression(y)</a:t>
                  </a:r>
                  <a:endParaRPr lang="it-IT" altLang="en-US" b="1">
                    <a:solidFill>
                      <a:srgbClr val="CC0000"/>
                    </a:solidFill>
                  </a:endParaRPr>
                </a:p>
              </p:txBody>
            </p:sp>
            <p:graphicFrame>
              <p:nvGraphicFramePr>
                <p:cNvPr id="17426" name="Object 6"/>
                <p:cNvGraphicFramePr>
                  <a:graphicFrameLocks noChangeAspect="1"/>
                </p:cNvGraphicFramePr>
                <p:nvPr/>
              </p:nvGraphicFramePr>
              <p:xfrm>
                <a:off x="3307" y="2561"/>
                <a:ext cx="163" cy="2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607" name="Equation" r:id="rId3" imgW="139639" imgH="203112" progId="Equation.3">
                        <p:embed/>
                      </p:oleObj>
                    </mc:Choice>
                    <mc:Fallback>
                      <p:oleObj name="Equation" r:id="rId3" imgW="139639" imgH="203112" progId="Equation.3">
                        <p:embed/>
                        <p:pic>
                          <p:nvPicPr>
                            <p:cNvPr id="0" name="Object 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307" y="2561"/>
                              <a:ext cx="163" cy="2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7416" name="Group 24"/>
              <p:cNvGrpSpPr>
                <a:grpSpLocks/>
              </p:cNvGrpSpPr>
              <p:nvPr/>
            </p:nvGrpSpPr>
            <p:grpSpPr bwMode="auto">
              <a:xfrm>
                <a:off x="612" y="2568"/>
                <a:ext cx="2132" cy="283"/>
                <a:chOff x="2200" y="3022"/>
                <a:chExt cx="2132" cy="283"/>
              </a:xfrm>
            </p:grpSpPr>
            <p:sp>
              <p:nvSpPr>
                <p:cNvPr id="1742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200" y="3022"/>
                  <a:ext cx="2132" cy="2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it-IT" altLang="en-US" b="1">
                      <a:solidFill>
                        <a:schemeClr val="bg1"/>
                      </a:solidFill>
                      <a:sym typeface="Wingdings" pitchFamily="2" charset="2"/>
                    </a:rPr>
                    <a:t>      </a:t>
                  </a:r>
                  <a:r>
                    <a:rPr lang="it-IT" altLang="en-US">
                      <a:solidFill>
                        <a:srgbClr val="333399"/>
                      </a:solidFill>
                      <a:sym typeface="Wingdings" pitchFamily="2" charset="2"/>
                    </a:rPr>
                    <a:t>maps to: </a:t>
                  </a:r>
                  <a:r>
                    <a:rPr lang="it-IT" altLang="en-US">
                      <a:solidFill>
                        <a:schemeClr val="bg1"/>
                      </a:solidFill>
                      <a:sym typeface="Wingdings" pitchFamily="2" charset="2"/>
                    </a:rPr>
                    <a:t> </a:t>
                  </a:r>
                  <a:r>
                    <a:rPr lang="en-US" altLang="en-US" b="1">
                      <a:solidFill>
                        <a:srgbClr val="CC0000"/>
                      </a:solidFill>
                    </a:rPr>
                    <a:t>expression(ones)</a:t>
                  </a:r>
                  <a:endParaRPr lang="it-IT" altLang="en-US" b="1">
                    <a:solidFill>
                      <a:srgbClr val="CC0000"/>
                    </a:solidFill>
                  </a:endParaRPr>
                </a:p>
              </p:txBody>
            </p:sp>
            <p:graphicFrame>
              <p:nvGraphicFramePr>
                <p:cNvPr id="17424" name="Object 8"/>
                <p:cNvGraphicFramePr>
                  <a:graphicFrameLocks noChangeAspect="1"/>
                </p:cNvGraphicFramePr>
                <p:nvPr/>
              </p:nvGraphicFramePr>
              <p:xfrm>
                <a:off x="2267" y="3037"/>
                <a:ext cx="197" cy="23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608" name="Equation" r:id="rId5" imgW="177569" imgH="215619" progId="Equation.3">
                        <p:embed/>
                      </p:oleObj>
                    </mc:Choice>
                    <mc:Fallback>
                      <p:oleObj name="Equation" r:id="rId5" imgW="177569" imgH="215619" progId="Equation.3">
                        <p:embed/>
                        <p:pic>
                          <p:nvPicPr>
                            <p:cNvPr id="0" name="Object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67" y="3037"/>
                              <a:ext cx="197" cy="23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 algn="ctr">
                                  <a:solidFill>
                                    <a:srgbClr val="FFFFFF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7417" name="Group 20"/>
              <p:cNvGrpSpPr>
                <a:grpSpLocks/>
              </p:cNvGrpSpPr>
              <p:nvPr/>
            </p:nvGrpSpPr>
            <p:grpSpPr bwMode="auto">
              <a:xfrm>
                <a:off x="3219" y="2069"/>
                <a:ext cx="2201" cy="419"/>
                <a:chOff x="2675" y="2607"/>
                <a:chExt cx="2201" cy="419"/>
              </a:xfrm>
            </p:grpSpPr>
            <p:graphicFrame>
              <p:nvGraphicFramePr>
                <p:cNvPr id="17421" name="Object 5"/>
                <p:cNvGraphicFramePr>
                  <a:graphicFrameLocks noChangeAspect="1"/>
                </p:cNvGraphicFramePr>
                <p:nvPr/>
              </p:nvGraphicFramePr>
              <p:xfrm>
                <a:off x="2675" y="2607"/>
                <a:ext cx="428" cy="41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609" name="Equation" r:id="rId7" imgW="457002" imgH="444307" progId="Equation.3">
                        <p:embed/>
                      </p:oleObj>
                    </mc:Choice>
                    <mc:Fallback>
                      <p:oleObj name="Equation" r:id="rId7" imgW="457002" imgH="444307" progId="Equation.3">
                        <p:embed/>
                        <p:pic>
                          <p:nvPicPr>
                            <p:cNvPr id="0" name="Object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75" y="2607"/>
                              <a:ext cx="428" cy="41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742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880" y="2659"/>
                  <a:ext cx="1996" cy="2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it-IT" altLang="en-US" b="1">
                      <a:solidFill>
                        <a:schemeClr val="bg1"/>
                      </a:solidFill>
                      <a:sym typeface="Wingdings" pitchFamily="2" charset="2"/>
                    </a:rPr>
                    <a:t>      </a:t>
                  </a:r>
                  <a:r>
                    <a:rPr lang="it-IT" altLang="en-US">
                      <a:solidFill>
                        <a:srgbClr val="333399"/>
                      </a:solidFill>
                      <a:sym typeface="Wingdings" pitchFamily="2" charset="2"/>
                    </a:rPr>
                    <a:t>maps to: </a:t>
                  </a:r>
                  <a:r>
                    <a:rPr lang="it-IT" altLang="en-US">
                      <a:solidFill>
                        <a:schemeClr val="bg1"/>
                      </a:solidFill>
                      <a:sym typeface="Wingdings" pitchFamily="2" charset="2"/>
                    </a:rPr>
                    <a:t> </a:t>
                  </a:r>
                  <a:r>
                    <a:rPr lang="en-US" altLang="en-US" b="1">
                      <a:solidFill>
                        <a:srgbClr val="CC0000"/>
                      </a:solidFill>
                    </a:rPr>
                    <a:t>expression(y/x)</a:t>
                  </a:r>
                  <a:endParaRPr lang="it-IT" altLang="en-US" b="1">
                    <a:solidFill>
                      <a:srgbClr val="CC0000"/>
                    </a:solidFill>
                  </a:endParaRPr>
                </a:p>
              </p:txBody>
            </p:sp>
          </p:grpSp>
          <p:grpSp>
            <p:nvGrpSpPr>
              <p:cNvPr id="17418" name="Group 29"/>
              <p:cNvGrpSpPr>
                <a:grpSpLocks/>
              </p:cNvGrpSpPr>
              <p:nvPr/>
            </p:nvGrpSpPr>
            <p:grpSpPr bwMode="auto">
              <a:xfrm>
                <a:off x="3152" y="2523"/>
                <a:ext cx="2540" cy="420"/>
                <a:chOff x="3152" y="2556"/>
                <a:chExt cx="2540" cy="420"/>
              </a:xfrm>
            </p:grpSpPr>
            <p:graphicFrame>
              <p:nvGraphicFramePr>
                <p:cNvPr id="17419" name="Object 9"/>
                <p:cNvGraphicFramePr>
                  <a:graphicFrameLocks noChangeAspect="1"/>
                </p:cNvGraphicFramePr>
                <p:nvPr/>
              </p:nvGraphicFramePr>
              <p:xfrm>
                <a:off x="3152" y="2556"/>
                <a:ext cx="490" cy="4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610" name="Equation" r:id="rId9" imgW="520474" imgH="444307" progId="Equation.3">
                        <p:embed/>
                      </p:oleObj>
                    </mc:Choice>
                    <mc:Fallback>
                      <p:oleObj name="Equation" r:id="rId9" imgW="520474" imgH="444307" progId="Equation.3">
                        <p:embed/>
                        <p:pic>
                          <p:nvPicPr>
                            <p:cNvPr id="0" name="Object 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152" y="2556"/>
                              <a:ext cx="490" cy="42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 algn="ctr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742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426" y="2608"/>
                  <a:ext cx="2266" cy="2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it-IT" altLang="en-US" b="1">
                      <a:solidFill>
                        <a:schemeClr val="bg1"/>
                      </a:solidFill>
                      <a:sym typeface="Wingdings" pitchFamily="2" charset="2"/>
                    </a:rPr>
                    <a:t>      </a:t>
                  </a:r>
                  <a:r>
                    <a:rPr lang="it-IT" altLang="en-US">
                      <a:solidFill>
                        <a:srgbClr val="333399"/>
                      </a:solidFill>
                      <a:sym typeface="Wingdings" pitchFamily="2" charset="2"/>
                    </a:rPr>
                    <a:t>maps to: </a:t>
                  </a:r>
                  <a:r>
                    <a:rPr lang="it-IT" altLang="en-US">
                      <a:solidFill>
                        <a:schemeClr val="bg1"/>
                      </a:solidFill>
                      <a:sym typeface="Wingdings" pitchFamily="2" charset="2"/>
                    </a:rPr>
                    <a:t> </a:t>
                  </a:r>
                  <a:r>
                    <a:rPr lang="en-US" altLang="en-US" b="1">
                      <a:solidFill>
                        <a:srgbClr val="CC0000"/>
                      </a:solidFill>
                    </a:rPr>
                    <a:t>expression(y/ones)</a:t>
                  </a:r>
                  <a:endParaRPr lang="it-IT" altLang="en-US" b="1">
                    <a:solidFill>
                      <a:srgbClr val="CC0000"/>
                    </a:solidFill>
                  </a:endParaRPr>
                </a:p>
              </p:txBody>
            </p:sp>
          </p:grpSp>
        </p:grpSp>
        <p:sp>
          <p:nvSpPr>
            <p:cNvPr id="17414" name="Line 30"/>
            <p:cNvSpPr>
              <a:spLocks noChangeShapeType="1"/>
            </p:cNvSpPr>
            <p:nvPr/>
          </p:nvSpPr>
          <p:spPr bwMode="auto">
            <a:xfrm>
              <a:off x="2925" y="2047"/>
              <a:ext cx="0" cy="92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mtClean="0"/>
              <a:t>Complex Estimators: example 1</a:t>
            </a:r>
          </a:p>
        </p:txBody>
      </p:sp>
      <p:sp>
        <p:nvSpPr>
          <p:cNvPr id="27687" name="Rectangle 39"/>
          <p:cNvSpPr>
            <a:spLocks noGrp="1" noChangeArrowheads="1"/>
          </p:cNvSpPr>
          <p:nvPr>
            <p:ph type="body" idx="1"/>
          </p:nvPr>
        </p:nvSpPr>
        <p:spPr>
          <a:xfrm>
            <a:off x="381000" y="1773238"/>
            <a:ext cx="8637588" cy="4824412"/>
          </a:xfrm>
        </p:spPr>
        <p:txBody>
          <a:bodyPr/>
          <a:lstStyle/>
          <a:p>
            <a:pPr eaLnBrk="1" hangingPunct="1">
              <a:buSzTx/>
              <a:buFont typeface="Wingdings" pitchFamily="2" charset="2"/>
              <a:buNone/>
            </a:pPr>
            <a:r>
              <a:rPr lang="en-US" altLang="en-US" sz="2000" smtClean="0"/>
              <a:t>1. Add a new computed variable (i.e. the log) to the survey design:</a:t>
            </a:r>
            <a:endParaRPr lang="en-US" altLang="en-US" sz="2000" smtClean="0">
              <a:solidFill>
                <a:srgbClr val="CC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CC0000"/>
                </a:solidFill>
                <a:latin typeface="Inconsolata" pitchFamily="49" charset="0"/>
              </a:rPr>
              <a:t>sbsdes &lt;- des.addvars(sbsdes, log.emp.num=log(emp.num))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900" b="1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/>
              <a:t>2. Estimate the geometric mean, its standard error and confidence interval:</a:t>
            </a:r>
            <a:endParaRPr lang="en-US" altLang="en-US" sz="2000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it-IT" altLang="en-US" sz="1900" b="1" smtClean="0">
                <a:solidFill>
                  <a:srgbClr val="CC0000"/>
                </a:solidFill>
                <a:latin typeface="Inconsolata" pitchFamily="49" charset="0"/>
              </a:rPr>
              <a:t>G &lt;- svystatL(sbsdes, expression(exp(log.emp.num/ones)), conf.int=T)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it-IT" altLang="en-US" sz="1900" b="1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/>
              <a:t>3. Print on screen the obtained results: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CC0000"/>
                </a:solidFill>
                <a:latin typeface="Inconsolata" pitchFamily="49" charset="0"/>
              </a:rPr>
              <a:t>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0066FF"/>
                </a:solidFill>
                <a:latin typeface="Inconsolata" pitchFamily="49" charset="0"/>
              </a:rPr>
              <a:t>                        Complex       SE   CI.l(95%)   CI.u(95%)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0066FF"/>
                </a:solidFill>
                <a:latin typeface="Inconsolata" pitchFamily="49" charset="0"/>
              </a:rPr>
              <a:t>exp(log.emp.num/ones)   20.5156   0.0608     20.3965     20.6347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900" b="1" smtClean="0">
              <a:solidFill>
                <a:srgbClr val="0000FF"/>
              </a:solidFill>
              <a:latin typeface="Inconsolata" pitchFamily="49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/>
              <a:t>4. Compare with the “true value” (=computed from the population list):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CC0000"/>
                </a:solidFill>
                <a:latin typeface="Inconsolata" pitchFamily="49" charset="0"/>
              </a:rPr>
              <a:t>exp(mean(log(sbs.frame$emp.num)))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0066FF"/>
                </a:solidFill>
                <a:latin typeface="Inconsolata" pitchFamily="49" charset="0"/>
              </a:rPr>
              <a:t>[1] 20.5362</a:t>
            </a:r>
          </a:p>
        </p:txBody>
      </p:sp>
      <p:grpSp>
        <p:nvGrpSpPr>
          <p:cNvPr id="18436" name="Group 43"/>
          <p:cNvGrpSpPr>
            <a:grpSpLocks/>
          </p:cNvGrpSpPr>
          <p:nvPr/>
        </p:nvGrpSpPr>
        <p:grpSpPr bwMode="auto">
          <a:xfrm>
            <a:off x="395288" y="849313"/>
            <a:ext cx="4535487" cy="720725"/>
            <a:chOff x="1429" y="1888"/>
            <a:chExt cx="2857" cy="454"/>
          </a:xfrm>
        </p:grpSpPr>
        <p:sp>
          <p:nvSpPr>
            <p:cNvPr id="18437" name="Text Box 44"/>
            <p:cNvSpPr txBox="1">
              <a:spLocks noChangeArrowheads="1"/>
            </p:cNvSpPr>
            <p:nvPr/>
          </p:nvSpPr>
          <p:spPr bwMode="auto">
            <a:xfrm>
              <a:off x="1463" y="2005"/>
              <a:ext cx="2540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en-US" sz="2000" b="1">
                  <a:solidFill>
                    <a:srgbClr val="333399"/>
                  </a:solidFill>
                </a:rPr>
                <a:t>Geometric mean</a:t>
              </a:r>
              <a:r>
                <a:rPr lang="it-IT" altLang="en-US" b="1">
                  <a:solidFill>
                    <a:srgbClr val="CC0000"/>
                  </a:solidFill>
                </a:rPr>
                <a:t> </a:t>
              </a:r>
            </a:p>
          </p:txBody>
        </p:sp>
        <p:sp>
          <p:nvSpPr>
            <p:cNvPr id="18438" name="Rectangle 45"/>
            <p:cNvSpPr>
              <a:spLocks noChangeArrowheads="1"/>
            </p:cNvSpPr>
            <p:nvPr/>
          </p:nvSpPr>
          <p:spPr bwMode="auto">
            <a:xfrm>
              <a:off x="1429" y="1888"/>
              <a:ext cx="2857" cy="454"/>
            </a:xfrm>
            <a:prstGeom prst="rect">
              <a:avLst/>
            </a:prstGeom>
            <a:noFill/>
            <a:ln w="22225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18439" name="Object 46"/>
            <p:cNvGraphicFramePr>
              <a:graphicFrameLocks noChangeAspect="1"/>
            </p:cNvGraphicFramePr>
            <p:nvPr/>
          </p:nvGraphicFramePr>
          <p:xfrm>
            <a:off x="2874" y="1904"/>
            <a:ext cx="1331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85" name="Equation" r:id="rId3" imgW="1206500" imgH="368300" progId="Equation.3">
                    <p:embed/>
                  </p:oleObj>
                </mc:Choice>
                <mc:Fallback>
                  <p:oleObj name="Equation" r:id="rId3" imgW="1206500" imgH="36830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4" y="1904"/>
                          <a:ext cx="1331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7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76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76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76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76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76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76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76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76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276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76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mtClean="0"/>
              <a:t>Complex Estimators: example 2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44675"/>
            <a:ext cx="8637588" cy="4824413"/>
          </a:xfrm>
        </p:spPr>
        <p:txBody>
          <a:bodyPr/>
          <a:lstStyle/>
          <a:p>
            <a:pPr eaLnBrk="1" hangingPunct="1">
              <a:buSzTx/>
              <a:buFont typeface="Wingdings" pitchFamily="2" charset="2"/>
              <a:buNone/>
            </a:pPr>
            <a:r>
              <a:rPr lang="en-US" altLang="en-US" sz="2000" smtClean="0"/>
              <a:t>1. Add the squared variable to the survey design (</a:t>
            </a:r>
            <a:r>
              <a:rPr lang="en-US" altLang="en-US" sz="1900" b="1" smtClean="0">
                <a:solidFill>
                  <a:srgbClr val="CC0000"/>
                </a:solidFill>
              </a:rPr>
              <a:t>va</a:t>
            </a:r>
            <a:r>
              <a:rPr lang="en-US" altLang="en-US" sz="2000" smtClean="0"/>
              <a:t> is for ‘value added’):</a:t>
            </a:r>
            <a:endParaRPr lang="en-US" altLang="en-US" sz="2000" smtClean="0">
              <a:solidFill>
                <a:srgbClr val="CC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CC0000"/>
                </a:solidFill>
                <a:latin typeface="Inconsolata" pitchFamily="49" charset="0"/>
              </a:rPr>
              <a:t>sbsdes &lt;- des.addvars(sbsdes, va2=va^2)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b="1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/>
              <a:t>2. Compute the estimate, its standard error and confidence interval:</a:t>
            </a:r>
            <a:endParaRPr lang="en-US" altLang="en-US" sz="2000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fr-FR" altLang="en-US" sz="1900" b="1" smtClean="0">
                <a:solidFill>
                  <a:srgbClr val="CC0000"/>
                </a:solidFill>
                <a:latin typeface="Inconsolata" pitchFamily="49" charset="0"/>
              </a:rPr>
              <a:t>S &lt;- svystatL(sbsdes, expression(sqrt((ones/(ones-1))*((va2/ones)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altLang="en-US" sz="1900" b="1" smtClean="0">
                <a:solidFill>
                  <a:srgbClr val="CC0000"/>
                </a:solidFill>
                <a:latin typeface="Inconsolata" pitchFamily="49" charset="0"/>
              </a:rPr>
              <a:t>                                 - (va/ones)^2))), conf.int=T)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it-IT" altLang="en-US" sz="1200" b="1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/>
              <a:t>3. Print on screen the obtained results: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CC0000"/>
                </a:solidFill>
                <a:latin typeface="Inconsolata" pitchFamily="49" charset="0"/>
              </a:rPr>
              <a:t>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0066FF"/>
                </a:solidFill>
                <a:latin typeface="Inconsolata" pitchFamily="49" charset="0"/>
              </a:rPr>
              <a:t>                         Complex       SE   CI.l(95%)   CI.u(95%)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0066FF"/>
                </a:solidFill>
                <a:latin typeface="Inconsolata" pitchFamily="49" charset="0"/>
              </a:rPr>
              <a:t>sqrt((ones/(ones-1)...)  9408.73   156.80     9101.41     9716.04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it-IT" altLang="en-US" sz="1800" b="1" smtClean="0">
              <a:solidFill>
                <a:srgbClr val="CC0000"/>
              </a:solidFill>
              <a:latin typeface="Inconsolata" pitchFamily="49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/>
              <a:t>4. Compare with the “true value” (=computed from the population list):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CC0000"/>
                </a:solidFill>
                <a:latin typeface="Inconsolata" pitchFamily="49" charset="0"/>
              </a:rPr>
              <a:t>sd(sbs.frame$va)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smtClean="0">
                <a:solidFill>
                  <a:srgbClr val="0066FF"/>
                </a:solidFill>
                <a:latin typeface="Inconsolata" pitchFamily="49" charset="0"/>
              </a:rPr>
              <a:t>[1] 9211.96</a:t>
            </a:r>
            <a:endParaRPr lang="it-IT" altLang="en-US" sz="1900" b="1" smtClean="0">
              <a:solidFill>
                <a:srgbClr val="0066FF"/>
              </a:solidFill>
              <a:latin typeface="Inconsolata" pitchFamily="49" charset="0"/>
            </a:endParaRPr>
          </a:p>
        </p:txBody>
      </p:sp>
      <p:grpSp>
        <p:nvGrpSpPr>
          <p:cNvPr id="19460" name="Group 121"/>
          <p:cNvGrpSpPr>
            <a:grpSpLocks/>
          </p:cNvGrpSpPr>
          <p:nvPr/>
        </p:nvGrpSpPr>
        <p:grpSpPr bwMode="auto">
          <a:xfrm>
            <a:off x="395288" y="849313"/>
            <a:ext cx="6985000" cy="827087"/>
            <a:chOff x="612" y="2840"/>
            <a:chExt cx="4400" cy="521"/>
          </a:xfrm>
        </p:grpSpPr>
        <p:sp>
          <p:nvSpPr>
            <p:cNvPr id="19461" name="Rectangle 122"/>
            <p:cNvSpPr>
              <a:spLocks noChangeArrowheads="1"/>
            </p:cNvSpPr>
            <p:nvPr/>
          </p:nvSpPr>
          <p:spPr bwMode="auto">
            <a:xfrm>
              <a:off x="612" y="2840"/>
              <a:ext cx="4400" cy="521"/>
            </a:xfrm>
            <a:prstGeom prst="rect">
              <a:avLst/>
            </a:prstGeom>
            <a:noFill/>
            <a:ln w="22225" cap="rnd">
              <a:solidFill>
                <a:srgbClr val="00CC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462" name="Text Box 123"/>
            <p:cNvSpPr txBox="1">
              <a:spLocks noChangeArrowheads="1"/>
            </p:cNvSpPr>
            <p:nvPr/>
          </p:nvSpPr>
          <p:spPr bwMode="auto">
            <a:xfrm>
              <a:off x="657" y="2959"/>
              <a:ext cx="2540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en-US" sz="2000" b="1">
                  <a:solidFill>
                    <a:srgbClr val="333399"/>
                  </a:solidFill>
                </a:rPr>
                <a:t>Standard deviation of a variable</a:t>
              </a:r>
              <a:endParaRPr lang="it-IT" altLang="en-US" b="1">
                <a:solidFill>
                  <a:srgbClr val="CC0000"/>
                </a:solidFill>
              </a:endParaRPr>
            </a:p>
          </p:txBody>
        </p:sp>
        <p:graphicFrame>
          <p:nvGraphicFramePr>
            <p:cNvPr id="19463" name="Object 124"/>
            <p:cNvGraphicFramePr>
              <a:graphicFrameLocks noChangeAspect="1"/>
            </p:cNvGraphicFramePr>
            <p:nvPr/>
          </p:nvGraphicFramePr>
          <p:xfrm>
            <a:off x="3288" y="2884"/>
            <a:ext cx="1614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09" name="Equation" r:id="rId3" imgW="1714500" imgH="457200" progId="Equation.3">
                    <p:embed/>
                  </p:oleObj>
                </mc:Choice>
                <mc:Fallback>
                  <p:oleObj name="Equation" r:id="rId3" imgW="1714500" imgH="457200" progId="Equation.3">
                    <p:embed/>
                    <p:pic>
                      <p:nvPicPr>
                        <p:cNvPr id="0" name="Object 1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8" y="2884"/>
                          <a:ext cx="1614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593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593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593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Ongoing work and future extensions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ts val="1800"/>
              </a:spcBef>
            </a:pPr>
            <a:r>
              <a:rPr lang="en-US" altLang="en-US" sz="2000" b="1" dirty="0" err="1"/>
              <a:t>ReGenesees</a:t>
            </a:r>
            <a:r>
              <a:rPr lang="en-US" altLang="en-US" sz="2000" b="1" dirty="0"/>
              <a:t> 1.0 was published in December </a:t>
            </a:r>
            <a:r>
              <a:rPr lang="en-US" altLang="en-US" sz="2000" b="1" dirty="0" smtClean="0"/>
              <a:t>2011, </a:t>
            </a:r>
            <a:r>
              <a:rPr lang="en-US" altLang="en-US" sz="2000" b="1" dirty="0" smtClean="0">
                <a:solidFill>
                  <a:srgbClr val="00CC66"/>
                </a:solidFill>
              </a:rPr>
              <a:t>current</a:t>
            </a:r>
            <a:r>
              <a:rPr lang="en-US" altLang="en-US" sz="2000" b="1" dirty="0" smtClean="0"/>
              <a:t> version is </a:t>
            </a:r>
            <a:r>
              <a:rPr lang="en-US" altLang="en-US" sz="2000" b="1" dirty="0" smtClean="0">
                <a:solidFill>
                  <a:srgbClr val="00CC66"/>
                </a:solidFill>
              </a:rPr>
              <a:t>1.8.1</a:t>
            </a:r>
            <a:endParaRPr lang="en-US" altLang="en-US" sz="2000" b="1" dirty="0" smtClean="0"/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1800" dirty="0"/>
              <a:t>next </a:t>
            </a:r>
            <a:r>
              <a:rPr lang="en-US" altLang="en-US" sz="1800" dirty="0" smtClean="0"/>
              <a:t>release, </a:t>
            </a:r>
            <a:r>
              <a:rPr lang="en-US" altLang="en-US" sz="1800" dirty="0" err="1"/>
              <a:t>ReGenesees</a:t>
            </a:r>
            <a:r>
              <a:rPr lang="en-US" altLang="en-US" sz="1800" dirty="0"/>
              <a:t>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1.9</a:t>
            </a:r>
            <a:r>
              <a:rPr lang="en-US" altLang="en-US" sz="1800" dirty="0" smtClean="0"/>
              <a:t>, is </a:t>
            </a:r>
            <a:r>
              <a:rPr lang="en-US" altLang="en-US" sz="1800" dirty="0"/>
              <a:t>scheduled for </a:t>
            </a:r>
            <a:r>
              <a:rPr lang="en-US" altLang="en-US" sz="1800" b="1" dirty="0">
                <a:solidFill>
                  <a:srgbClr val="00CC66"/>
                </a:solidFill>
              </a:rPr>
              <a:t>late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2016</a:t>
            </a:r>
          </a:p>
          <a:p>
            <a:pPr eaLnBrk="1" hangingPunct="1">
              <a:spcBef>
                <a:spcPts val="2400"/>
              </a:spcBef>
            </a:pPr>
            <a:r>
              <a:rPr lang="en-US" altLang="en-US" sz="2000" b="1" dirty="0" smtClean="0"/>
              <a:t>Migrating Istat procedures towards </a:t>
            </a:r>
            <a:r>
              <a:rPr lang="en-US" altLang="en-US" sz="2000" b="1" dirty="0" err="1" smtClean="0"/>
              <a:t>ReGenesees</a:t>
            </a:r>
            <a:endParaRPr lang="en-US" altLang="en-US" sz="2000" b="1" dirty="0" smtClean="0"/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1800" dirty="0" err="1" smtClean="0"/>
              <a:t>ReGenesees</a:t>
            </a:r>
            <a:r>
              <a:rPr lang="en-US" altLang="en-US" sz="1800" dirty="0" smtClean="0"/>
              <a:t> has already been used successfully in production by ~30 Istat large‑scale surveys</a:t>
            </a: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en-US" sz="1800" dirty="0" smtClean="0"/>
              <a:t>Gradually, all Istat surveys are committed to migrate from SAS to </a:t>
            </a:r>
            <a:r>
              <a:rPr lang="en-US" altLang="en-US" sz="1800" dirty="0" err="1" smtClean="0"/>
              <a:t>ReGenesees</a:t>
            </a:r>
            <a:endParaRPr lang="en-US" altLang="en-US" sz="1800" dirty="0" smtClean="0"/>
          </a:p>
          <a:p>
            <a:pPr eaLnBrk="1" hangingPunct="1">
              <a:spcBef>
                <a:spcPts val="2400"/>
              </a:spcBef>
            </a:pPr>
            <a:r>
              <a:rPr lang="en-US" altLang="en-US" sz="2000" b="1" dirty="0" smtClean="0"/>
              <a:t>Further enhancements of the system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1800" dirty="0"/>
              <a:t>Enable variance estimation of </a:t>
            </a:r>
            <a:r>
              <a:rPr lang="en-US" altLang="en-US" sz="1800" b="1" dirty="0">
                <a:solidFill>
                  <a:srgbClr val="00CC66"/>
                </a:solidFill>
              </a:rPr>
              <a:t>poverty</a:t>
            </a:r>
            <a:r>
              <a:rPr lang="en-US" altLang="en-US" sz="1800" dirty="0"/>
              <a:t> and </a:t>
            </a:r>
            <a:r>
              <a:rPr lang="en-US" altLang="en-US" sz="1800" b="1" dirty="0">
                <a:solidFill>
                  <a:srgbClr val="00CC66"/>
                </a:solidFill>
              </a:rPr>
              <a:t>inequality</a:t>
            </a:r>
            <a:r>
              <a:rPr lang="en-US" altLang="en-US" sz="1800" dirty="0"/>
              <a:t> estimators (e.g. </a:t>
            </a:r>
            <a:r>
              <a:rPr lang="en-US" altLang="en-US" sz="1800" dirty="0" smtClean="0"/>
              <a:t>Gini, </a:t>
            </a:r>
            <a:r>
              <a:rPr lang="en-US" altLang="en-US" sz="1800" dirty="0" err="1" smtClean="0"/>
              <a:t>Laeken</a:t>
            </a:r>
            <a:r>
              <a:rPr lang="en-US" altLang="en-US" sz="1800" dirty="0" smtClean="0"/>
              <a:t> indicators) via Deville </a:t>
            </a:r>
            <a:r>
              <a:rPr lang="en-US" altLang="en-US" sz="1800" b="1" dirty="0">
                <a:solidFill>
                  <a:srgbClr val="00CC66"/>
                </a:solidFill>
              </a:rPr>
              <a:t>influence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functions</a:t>
            </a:r>
            <a:r>
              <a:rPr lang="en-US" altLang="en-US" sz="1800" dirty="0" smtClean="0"/>
              <a:t> approach</a:t>
            </a:r>
            <a:endParaRPr lang="en-US" altLang="en-US" sz="1400" dirty="0" smtClean="0"/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en-US" sz="1800" dirty="0" smtClean="0"/>
              <a:t>Try to integrate inside </a:t>
            </a:r>
            <a:r>
              <a:rPr lang="en-US" altLang="en-US" sz="1800" dirty="0" err="1" smtClean="0"/>
              <a:t>ReGenesees</a:t>
            </a:r>
            <a:r>
              <a:rPr lang="en-US" altLang="en-US" sz="1800" dirty="0" smtClean="0"/>
              <a:t> the R package </a:t>
            </a:r>
            <a:r>
              <a:rPr lang="en-US" altLang="en-US" sz="1800" b="1" dirty="0" smtClean="0">
                <a:solidFill>
                  <a:srgbClr val="00CC66"/>
                </a:solidFill>
                <a:latin typeface="Courier New" pitchFamily="49" charset="0"/>
              </a:rPr>
              <a:t>EVER</a:t>
            </a:r>
            <a:r>
              <a:rPr lang="en-US" altLang="en-US" sz="1800" dirty="0"/>
              <a:t>, which provides Kott extended </a:t>
            </a:r>
            <a:r>
              <a:rPr lang="en-US" altLang="en-US" sz="1800" b="1" dirty="0">
                <a:solidFill>
                  <a:srgbClr val="00CC66"/>
                </a:solidFill>
              </a:rPr>
              <a:t>delete-a-group jackknife</a:t>
            </a:r>
            <a:r>
              <a:rPr lang="en-US" altLang="en-US" sz="1800" dirty="0"/>
              <a:t> method for variance estimation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What is </a:t>
            </a:r>
            <a:r>
              <a:rPr lang="en-US" altLang="en-US" dirty="0" err="1" smtClean="0"/>
              <a:t>ReGenesees</a:t>
            </a:r>
            <a:r>
              <a:rPr lang="en-US" altLang="en-US" dirty="0" smtClean="0"/>
              <a:t>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428" y="908720"/>
            <a:ext cx="8874572" cy="5688632"/>
          </a:xfrm>
        </p:spPr>
        <p:txBody>
          <a:bodyPr/>
          <a:lstStyle/>
          <a:p>
            <a:pPr eaLnBrk="1" hangingPunct="1">
              <a:spcBef>
                <a:spcPts val="1400"/>
              </a:spcBef>
            </a:pPr>
            <a:r>
              <a:rPr lang="en-US" altLang="en-US" sz="2200" b="1" dirty="0" err="1" smtClean="0"/>
              <a:t>ReGenesees</a:t>
            </a:r>
            <a:r>
              <a:rPr lang="en-US" altLang="en-US" sz="2200" b="1" dirty="0" smtClean="0"/>
              <a:t> acronym:</a:t>
            </a:r>
          </a:p>
          <a:p>
            <a:pPr lvl="1" eaLnBrk="1" hangingPunct="1">
              <a:spcBef>
                <a:spcPts val="500"/>
              </a:spcBef>
            </a:pPr>
            <a:r>
              <a:rPr lang="en-US" altLang="en-US" sz="1800" dirty="0" smtClean="0"/>
              <a:t>R Evolved </a:t>
            </a:r>
            <a:r>
              <a:rPr lang="en-US" altLang="en-US" sz="1800" dirty="0" err="1" smtClean="0"/>
              <a:t>Generalised</a:t>
            </a:r>
            <a:r>
              <a:rPr lang="en-US" altLang="en-US" sz="1800" dirty="0" smtClean="0"/>
              <a:t> Software for Sampling Estimates and Errors in Surveys</a:t>
            </a:r>
          </a:p>
          <a:p>
            <a:pPr eaLnBrk="1" hangingPunct="1">
              <a:spcBef>
                <a:spcPts val="1100"/>
              </a:spcBef>
            </a:pPr>
            <a:r>
              <a:rPr lang="en-US" altLang="en-US" sz="2200" b="1" dirty="0" smtClean="0"/>
              <a:t>Scope:</a:t>
            </a:r>
          </a:p>
          <a:p>
            <a:pPr lvl="1" eaLnBrk="1" hangingPunct="1">
              <a:spcBef>
                <a:spcPts val="500"/>
              </a:spcBef>
            </a:pPr>
            <a:r>
              <a:rPr lang="en-US" altLang="en-US" sz="1800" dirty="0" smtClean="0"/>
              <a:t>Design-Based and Model-Assisted analysis of complex sample surveys</a:t>
            </a:r>
          </a:p>
          <a:p>
            <a:pPr>
              <a:spcBef>
                <a:spcPts val="1200"/>
              </a:spcBef>
            </a:pPr>
            <a:r>
              <a:rPr lang="en-US" altLang="en-US" sz="2200" b="1" dirty="0" smtClean="0"/>
              <a:t>Programming Language:</a:t>
            </a:r>
          </a:p>
          <a:p>
            <a:pPr lvl="1">
              <a:spcBef>
                <a:spcPts val="500"/>
              </a:spcBef>
            </a:pPr>
            <a:r>
              <a:rPr lang="en-US" altLang="en-US" sz="1800" dirty="0" smtClean="0"/>
              <a:t>Interpreted R code </a:t>
            </a:r>
            <a:r>
              <a:rPr lang="en-US" altLang="en-US" sz="1800" dirty="0" smtClean="0"/>
              <a:t>(~400 </a:t>
            </a:r>
            <a:r>
              <a:rPr lang="en-US" altLang="en-US" sz="1800" dirty="0" smtClean="0"/>
              <a:t>functions, </a:t>
            </a:r>
            <a:r>
              <a:rPr lang="en-US" altLang="en-US" sz="1800" dirty="0" smtClean="0"/>
              <a:t>~50 </a:t>
            </a:r>
            <a:r>
              <a:rPr lang="en-US" altLang="en-US" sz="1800" dirty="0" smtClean="0"/>
              <a:t>exported, ~</a:t>
            </a:r>
            <a:r>
              <a:rPr lang="en-US" altLang="en-US" sz="1800" dirty="0" smtClean="0"/>
              <a:t>24,000 </a:t>
            </a:r>
            <a:r>
              <a:rPr lang="en-US" altLang="en-US" sz="1800" dirty="0" smtClean="0"/>
              <a:t>lines of code)</a:t>
            </a:r>
          </a:p>
          <a:p>
            <a:pPr lvl="0" eaLnBrk="1" hangingPunct="1">
              <a:spcBef>
                <a:spcPts val="1200"/>
              </a:spcBef>
              <a:buClr>
                <a:srgbClr val="006699"/>
              </a:buClr>
            </a:pPr>
            <a:r>
              <a:rPr lang="en-US" altLang="en-US" sz="2200" b="1" dirty="0" smtClean="0"/>
              <a:t>System Architecture:</a:t>
            </a:r>
          </a:p>
          <a:p>
            <a:pPr lvl="1" eaLnBrk="1" hangingPunct="1">
              <a:spcBef>
                <a:spcPts val="500"/>
              </a:spcBef>
              <a:buClr>
                <a:srgbClr val="99FF99"/>
              </a:buClr>
            </a:pPr>
            <a:r>
              <a:rPr lang="en-US" altLang="en-US" sz="1800" dirty="0" smtClean="0"/>
              <a:t>2 integrated R packages</a:t>
            </a:r>
          </a:p>
          <a:p>
            <a:pPr lvl="2" eaLnBrk="1" hangingPunct="1">
              <a:spcBef>
                <a:spcPct val="30000"/>
              </a:spcBef>
              <a:buClr>
                <a:srgbClr val="00CC99"/>
              </a:buClr>
            </a:pPr>
            <a:r>
              <a:rPr lang="en-US" altLang="en-US" sz="1800" dirty="0" smtClean="0"/>
              <a:t>Package </a:t>
            </a:r>
            <a:r>
              <a:rPr kumimoji="0" lang="en-US" altLang="en-US" sz="1800" b="1" i="0" u="none" strike="noStrike" kern="0" cap="none" spc="0" normalizeH="0" baseline="0" dirty="0" err="1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urier New" pitchFamily="49" charset="0"/>
              </a:rPr>
              <a:t>ReGenesees</a:t>
            </a:r>
            <a:r>
              <a:rPr lang="en-US" altLang="en-US" sz="1800" dirty="0" smtClean="0"/>
              <a:t>: implements the statistical kernel</a:t>
            </a:r>
          </a:p>
          <a:p>
            <a:pPr lvl="2" eaLnBrk="1" hangingPunct="1">
              <a:spcBef>
                <a:spcPct val="25000"/>
              </a:spcBef>
              <a:buClr>
                <a:srgbClr val="00CC99"/>
              </a:buClr>
            </a:pPr>
            <a:r>
              <a:rPr lang="en-US" altLang="en-US" sz="1800" dirty="0" smtClean="0"/>
              <a:t>Package </a:t>
            </a:r>
            <a:r>
              <a:rPr kumimoji="0" lang="en-US" altLang="en-US" sz="1800" b="1" i="0" u="none" strike="noStrike" kern="0" cap="none" spc="0" normalizeH="0" baseline="0" dirty="0" err="1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urier New" pitchFamily="49" charset="0"/>
              </a:rPr>
              <a:t>ReGenesees.GUI</a:t>
            </a:r>
            <a:r>
              <a:rPr lang="en-US" altLang="en-US" sz="1800" dirty="0" smtClean="0"/>
              <a:t>: implements the presentation layer</a:t>
            </a:r>
            <a:endParaRPr lang="en-US" altLang="en-US" sz="1800" dirty="0"/>
          </a:p>
          <a:p>
            <a:pPr lvl="0" eaLnBrk="1" hangingPunct="1">
              <a:spcBef>
                <a:spcPts val="1200"/>
              </a:spcBef>
              <a:buClr>
                <a:srgbClr val="006699"/>
              </a:buClr>
            </a:pPr>
            <a:r>
              <a:rPr lang="en-US" altLang="en-US" sz="2200" b="1" dirty="0"/>
              <a:t>Software Distribution:</a:t>
            </a:r>
          </a:p>
          <a:p>
            <a:pPr lvl="1" eaLnBrk="1" hangingPunct="1">
              <a:spcBef>
                <a:spcPts val="500"/>
              </a:spcBef>
              <a:buClr>
                <a:srgbClr val="99FF99"/>
              </a:buClr>
            </a:pPr>
            <a:r>
              <a:rPr lang="en-US" altLang="en-US" sz="1800" dirty="0"/>
              <a:t>ISTAT:    </a:t>
            </a:r>
            <a:r>
              <a:rPr lang="en-US" altLang="en-US" sz="1700" dirty="0">
                <a:solidFill>
                  <a:srgbClr val="00CC00"/>
                </a:solidFill>
                <a:latin typeface="Arial Narrow" pitchFamily="34" charset="0"/>
                <a:hlinkClick r:id="rId2"/>
              </a:rPr>
              <a:t>http://www.istat.it/en/tools/methods-and-it-tools/processing-tools/regenesees</a:t>
            </a:r>
            <a:endParaRPr lang="en-US" altLang="en-US" sz="1700" dirty="0">
              <a:solidFill>
                <a:srgbClr val="00CC00"/>
              </a:solidFill>
              <a:latin typeface="Arial Narrow" pitchFamily="34" charset="0"/>
            </a:endParaRPr>
          </a:p>
          <a:p>
            <a:pPr lvl="1" eaLnBrk="1" hangingPunct="1">
              <a:spcBef>
                <a:spcPts val="500"/>
              </a:spcBef>
              <a:buClr>
                <a:srgbClr val="99FF99"/>
              </a:buClr>
            </a:pPr>
            <a:r>
              <a:rPr lang="en-US" altLang="en-US" sz="1800" dirty="0"/>
              <a:t>JOINUP: </a:t>
            </a:r>
            <a:r>
              <a:rPr lang="en-US" altLang="en-US" sz="1700" dirty="0">
                <a:solidFill>
                  <a:srgbClr val="00CC00"/>
                </a:solidFill>
                <a:latin typeface="Arial Narrow" pitchFamily="34" charset="0"/>
                <a:hlinkClick r:id="rId3"/>
              </a:rPr>
              <a:t>https://joinup.ec.europa.eu/software/regenesees/description</a:t>
            </a:r>
            <a:endParaRPr lang="en-US" altLang="en-US" sz="1700" dirty="0">
              <a:solidFill>
                <a:srgbClr val="00CC00"/>
              </a:solidFill>
              <a:latin typeface="Arial Narrow" pitchFamily="34" charset="0"/>
            </a:endParaRPr>
          </a:p>
          <a:p>
            <a:pPr lvl="1" eaLnBrk="1" hangingPunct="1">
              <a:spcBef>
                <a:spcPts val="500"/>
              </a:spcBef>
              <a:buClr>
                <a:srgbClr val="99FF99"/>
              </a:buClr>
            </a:pPr>
            <a:r>
              <a:rPr lang="en-US" altLang="en-US" sz="1800" dirty="0"/>
              <a:t>CRAN:    </a:t>
            </a:r>
            <a:r>
              <a:rPr lang="en-US" altLang="en-US" sz="1700" dirty="0">
                <a:solidFill>
                  <a:srgbClr val="3366FF"/>
                </a:solidFill>
                <a:latin typeface="Arial Narrow" panose="020B0606020202030204" pitchFamily="34" charset="0"/>
              </a:rPr>
              <a:t>soon available (planned for release 2.0)</a:t>
            </a:r>
          </a:p>
          <a:p>
            <a:pPr marL="114300" indent="0" eaLnBrk="1" hangingPunct="1">
              <a:spcBef>
                <a:spcPct val="25000"/>
              </a:spcBef>
              <a:buClr>
                <a:srgbClr val="00CC99"/>
              </a:buClr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Main statistical functions	</a:t>
            </a:r>
            <a:r>
              <a:rPr lang="it-IT" altLang="en-US" dirty="0" smtClean="0"/>
              <a:t>		(1/3)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80629"/>
            <a:ext cx="8637588" cy="5544715"/>
          </a:xfrm>
        </p:spPr>
        <p:txBody>
          <a:bodyPr/>
          <a:lstStyle/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Complex Sampling Designs</a:t>
            </a:r>
            <a:endParaRPr lang="en-US" altLang="en-US" sz="2200" dirty="0" smtClean="0"/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Multistage, stratified, clustered, sampling designs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/>
              <a:t>Sampling with equal or unequal probabilities</a:t>
            </a:r>
            <a:r>
              <a:rPr lang="en-US" altLang="en-US" sz="1800" dirty="0" smtClean="0"/>
              <a:t>, with or without replacement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“Mixed” sampling designs (i.e. with both self‑representing and non‑self‑representing strata)</a:t>
            </a:r>
            <a:endParaRPr lang="en-US" altLang="en-US" sz="1800" b="1" dirty="0" smtClean="0"/>
          </a:p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Calibration</a:t>
            </a:r>
            <a:endParaRPr lang="en-US" altLang="en-US" sz="2200" dirty="0" smtClean="0"/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Global and partitioned (for </a:t>
            </a:r>
            <a:r>
              <a:rPr lang="en-US" altLang="en-US" sz="1800" dirty="0" err="1" smtClean="0"/>
              <a:t>factorizable</a:t>
            </a:r>
            <a:r>
              <a:rPr lang="en-US" altLang="en-US" sz="1800" dirty="0" smtClean="0"/>
              <a:t> calibration models)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Unit‑level and cluster‑level weights adjustment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Homoscedastic and </a:t>
            </a:r>
            <a:r>
              <a:rPr lang="en-US" altLang="en-US" sz="1800" dirty="0" err="1" smtClean="0"/>
              <a:t>heteroscedastic</a:t>
            </a:r>
            <a:r>
              <a:rPr lang="en-US" altLang="en-US" sz="1800" dirty="0" smtClean="0"/>
              <a:t> models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Linear, raking and </a:t>
            </a:r>
            <a:r>
              <a:rPr lang="en-US" sz="1800" dirty="0" err="1" smtClean="0"/>
              <a:t>logit</a:t>
            </a:r>
            <a:r>
              <a:rPr lang="en-US" sz="1800" dirty="0" smtClean="0"/>
              <a:t> distance functions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Bounded and unbounded weights adjustment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Multi‑step calibration</a:t>
            </a:r>
            <a:endParaRPr lang="en-US" altLang="en-US" sz="1800" b="1" dirty="0" smtClean="0"/>
          </a:p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Basic Estimators</a:t>
            </a:r>
            <a:endParaRPr lang="en-US" altLang="en-US" sz="2200" dirty="0" smtClean="0"/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Horvitz‑Thompson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Calibration Estimators</a:t>
            </a:r>
            <a:endParaRPr lang="en-US" altLang="en-US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Main statistical functions			(2/3)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80728"/>
            <a:ext cx="8637588" cy="5544615"/>
          </a:xfrm>
        </p:spPr>
        <p:txBody>
          <a:bodyPr/>
          <a:lstStyle/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Variance Estimation</a:t>
            </a:r>
            <a:endParaRPr lang="en-US" altLang="en-US" sz="2200" dirty="0" smtClean="0"/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Multistage formulation (</a:t>
            </a:r>
            <a:r>
              <a:rPr lang="en-US" altLang="en-US" sz="1800" dirty="0" err="1" smtClean="0"/>
              <a:t>Bellhouse</a:t>
            </a:r>
            <a:r>
              <a:rPr lang="en-US" altLang="en-US" sz="1800" dirty="0" smtClean="0"/>
              <a:t> recursive algorithm)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Ultimate Cluster approximation (e.g. for PPS sampling)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Collapsed strata technique for handling lonely PSUs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Taylor‑linearization for nonlinear “smooth” estimators</a:t>
            </a:r>
          </a:p>
          <a:p>
            <a:pPr lvl="1" eaLnBrk="1" hangingPunct="1">
              <a:spcBef>
                <a:spcPts val="400"/>
              </a:spcBef>
            </a:pPr>
            <a:r>
              <a:rPr lang="en-US" sz="1800" dirty="0" smtClean="0"/>
              <a:t>Generalized Variance Functions method</a:t>
            </a:r>
            <a:endParaRPr lang="en-US" altLang="en-US" sz="1800" dirty="0" smtClean="0"/>
          </a:p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Estimates and Sampling Errors (standard error, variance, coefficient of variation, confidence interval, design effect):</a:t>
            </a:r>
            <a:endParaRPr lang="en-US" altLang="en-US" sz="2200" dirty="0" smtClean="0"/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Totals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Means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Absolute and relative frequency distributions (marginal, conditional and joint)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Ratios between totals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Shares and ratios between shares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smtClean="0"/>
              <a:t>Multiple regression coefficients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sz="1800" dirty="0" err="1" smtClean="0"/>
              <a:t>Quantiles</a:t>
            </a:r>
            <a:r>
              <a:rPr lang="en-US" altLang="en-US" sz="1800" dirty="0" smtClean="0"/>
              <a:t> (variance estimation via the Woodruff method)</a:t>
            </a:r>
          </a:p>
        </p:txBody>
      </p:sp>
    </p:spTree>
    <p:extLst>
      <p:ext uri="{BB962C8B-B14F-4D97-AF65-F5344CB8AC3E}">
        <p14:creationId xmlns:p14="http://schemas.microsoft.com/office/powerpoint/2010/main" val="9942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Main statistical functions			(3/3)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600" y="980728"/>
            <a:ext cx="8640960" cy="5472000"/>
          </a:xfrm>
        </p:spPr>
        <p:txBody>
          <a:bodyPr/>
          <a:lstStyle/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Estimates and Sampling Errors (standard error, variance, coefficient of variation, confidence interval, design effect) for </a:t>
            </a:r>
            <a:r>
              <a:rPr lang="en-US" altLang="en-US" sz="2200" b="1" dirty="0" smtClean="0">
                <a:solidFill>
                  <a:srgbClr val="00CC66"/>
                </a:solidFill>
              </a:rPr>
              <a:t>Complex Estimators</a:t>
            </a:r>
            <a:endParaRPr lang="en-US" altLang="en-US" sz="2200" dirty="0" smtClean="0">
              <a:solidFill>
                <a:srgbClr val="00CC66"/>
              </a:solidFill>
            </a:endParaRP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Handles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arbitrary</a:t>
            </a:r>
            <a:r>
              <a:rPr lang="en-US" altLang="en-US" sz="1800" dirty="0" smtClean="0"/>
              <a:t> differentiable functions of Horvitz‑Thompson or Calibration estimators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Complex Estimators can be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freely</a:t>
            </a:r>
            <a:r>
              <a:rPr lang="en-US" altLang="en-US" sz="1800" dirty="0" smtClean="0"/>
              <a:t> defined by the user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b="1" dirty="0" smtClean="0">
                <a:solidFill>
                  <a:srgbClr val="00CC66"/>
                </a:solidFill>
              </a:rPr>
              <a:t>Automated</a:t>
            </a:r>
            <a:r>
              <a:rPr lang="en-US" altLang="en-US" sz="1800" dirty="0" smtClean="0"/>
              <a:t> Taylor‑linearization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Design covariance and correlation between Complex Estimators</a:t>
            </a:r>
            <a:endParaRPr lang="en-US" altLang="en-US" sz="1800" b="1" dirty="0" smtClean="0"/>
          </a:p>
          <a:p>
            <a:pPr eaLnBrk="1" hangingPunct="1">
              <a:spcBef>
                <a:spcPts val="1400"/>
              </a:spcBef>
            </a:pPr>
            <a:r>
              <a:rPr lang="en-US" altLang="en-US" sz="2000" b="1" dirty="0" smtClean="0"/>
              <a:t>Estimates and Sampling Errors for Subpopulations (Domains)</a:t>
            </a:r>
          </a:p>
          <a:p>
            <a:pPr lvl="1" eaLnBrk="1" hangingPunct="1">
              <a:spcBef>
                <a:spcPts val="600"/>
              </a:spcBef>
              <a:buClr>
                <a:srgbClr val="99FF99"/>
              </a:buClr>
            </a:pPr>
            <a:r>
              <a:rPr lang="en-US" altLang="en-US" sz="1800" dirty="0" smtClean="0"/>
              <a:t>All the analyses listed so far can be carried out for arbitrary domains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ReGenesees</a:t>
            </a:r>
            <a:r>
              <a:rPr lang="en-US" altLang="en-US" dirty="0" smtClean="0"/>
              <a:t>: sample GUI screenshots</a:t>
            </a:r>
          </a:p>
        </p:txBody>
      </p:sp>
      <p:pic>
        <p:nvPicPr>
          <p:cNvPr id="10243" name="Picture 4" descr="R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1052513"/>
            <a:ext cx="7197725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4296" y="145008"/>
            <a:ext cx="8712200" cy="547688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Advantages from a user perspective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981075"/>
            <a:ext cx="8893175" cy="5473700"/>
          </a:xfrm>
          <a:noFill/>
        </p:spPr>
        <p:txBody>
          <a:bodyPr/>
          <a:lstStyle/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Many NSIs developed their own calibration &amp; estimation platforms (mostly based on SAS), e.g.: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b="1" dirty="0" smtClean="0">
                <a:solidFill>
                  <a:srgbClr val="00CC66"/>
                </a:solidFill>
              </a:rPr>
              <a:t>GES</a:t>
            </a:r>
            <a:r>
              <a:rPr lang="en-US" altLang="en-US" sz="1800" dirty="0" smtClean="0"/>
              <a:t> &amp; </a:t>
            </a:r>
            <a:r>
              <a:rPr lang="en-US" altLang="en-US" sz="1800" b="1" dirty="0" err="1" smtClean="0">
                <a:solidFill>
                  <a:srgbClr val="00CC66"/>
                </a:solidFill>
              </a:rPr>
              <a:t>StatMx</a:t>
            </a:r>
            <a:r>
              <a:rPr lang="en-US" altLang="en-US" sz="1800" dirty="0" smtClean="0"/>
              <a:t> (Statistics Canada),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CLAN</a:t>
            </a:r>
            <a:r>
              <a:rPr lang="en-US" altLang="en-US" sz="1800" dirty="0" smtClean="0"/>
              <a:t> &amp;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ETOS</a:t>
            </a:r>
            <a:r>
              <a:rPr lang="en-US" altLang="en-US" sz="1800" dirty="0" smtClean="0"/>
              <a:t> (Statistics Sweden),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CALMAR</a:t>
            </a:r>
            <a:r>
              <a:rPr lang="en-US" altLang="en-US" sz="1800" dirty="0" smtClean="0"/>
              <a:t> &amp;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POULPE</a:t>
            </a:r>
            <a:r>
              <a:rPr lang="en-US" altLang="en-US" sz="1800" dirty="0" smtClean="0"/>
              <a:t> (France INSEE),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BASCULA</a:t>
            </a:r>
            <a:r>
              <a:rPr lang="en-US" altLang="en-US" sz="1800" dirty="0" smtClean="0"/>
              <a:t> (Statistics Netherlands),  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g-CALIB</a:t>
            </a:r>
            <a:r>
              <a:rPr lang="en-US" altLang="en-US" sz="1800" dirty="0" smtClean="0"/>
              <a:t> (Statistics Belgium),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GENESEES</a:t>
            </a:r>
            <a:r>
              <a:rPr lang="en-US" altLang="en-US" sz="1800" dirty="0" smtClean="0"/>
              <a:t> (Istat), …</a:t>
            </a:r>
          </a:p>
          <a:p>
            <a:pPr eaLnBrk="1" hangingPunct="1">
              <a:spcBef>
                <a:spcPts val="1600"/>
              </a:spcBef>
            </a:pPr>
            <a:r>
              <a:rPr lang="en-US" altLang="en-US" sz="2200" b="1" dirty="0" smtClean="0"/>
              <a:t>As compared to these platforms, </a:t>
            </a:r>
            <a:r>
              <a:rPr lang="en-US" altLang="en-US" sz="2200" b="1" dirty="0" err="1" smtClean="0">
                <a:solidFill>
                  <a:srgbClr val="00CC66"/>
                </a:solidFill>
              </a:rPr>
              <a:t>ReGenesees</a:t>
            </a:r>
            <a:r>
              <a:rPr lang="en-US" altLang="en-US" sz="2200" b="1" dirty="0" smtClean="0"/>
              <a:t>: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Automatically generates the auxiliary variables to calibrate on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Assists and drives the user in preparing the corresponding known population totals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Whenever the sampling frame is available (e.g. for </a:t>
            </a:r>
            <a:r>
              <a:rPr lang="en-US" altLang="en-US" sz="1800" dirty="0" err="1" smtClean="0"/>
              <a:t>sbs</a:t>
            </a:r>
            <a:r>
              <a:rPr lang="en-US" altLang="en-US" sz="1800" dirty="0" smtClean="0"/>
              <a:t> surveys) automatically computes, arranges and formats such population totals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Provides estimates and sampling errors for a wider range of built-in estimators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Allows users to define their own Complex Estimators</a:t>
            </a:r>
          </a:p>
          <a:p>
            <a:pPr lvl="1" eaLnBrk="1" hangingPunct="1">
              <a:spcBef>
                <a:spcPts val="600"/>
              </a:spcBef>
            </a:pPr>
            <a:r>
              <a:rPr lang="en-US" altLang="en-US" sz="1800" dirty="0" smtClean="0"/>
              <a:t>Automatically linearizes non-linear estimators, so that the estimation of their variance comes at no cost at all to the user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ReGenesees</a:t>
            </a:r>
            <a:r>
              <a:rPr lang="en-US" altLang="en-US" dirty="0" smtClean="0"/>
              <a:t>: a paradigm shift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6613"/>
            <a:ext cx="8637588" cy="5905500"/>
          </a:xfrm>
        </p:spPr>
        <p:txBody>
          <a:bodyPr/>
          <a:lstStyle/>
          <a:p>
            <a:pPr eaLnBrk="1" hangingPunct="1">
              <a:spcBef>
                <a:spcPts val="1400"/>
              </a:spcBef>
            </a:pPr>
            <a:r>
              <a:rPr lang="en-US" altLang="en-US" sz="2200" b="1" dirty="0" smtClean="0"/>
              <a:t>User interaction takes place at a higher level of abstraction</a:t>
            </a:r>
          </a:p>
          <a:p>
            <a:pPr lvl="1" eaLnBrk="1" hangingPunct="1"/>
            <a:r>
              <a:rPr lang="en-US" altLang="en-US" sz="2000" dirty="0" err="1" smtClean="0"/>
              <a:t>ReGenesees</a:t>
            </a:r>
            <a:r>
              <a:rPr lang="en-US" altLang="en-US" sz="2000" dirty="0" smtClean="0"/>
              <a:t> leverages R ability to process </a:t>
            </a:r>
            <a:r>
              <a:rPr lang="en-US" altLang="en-US" sz="2000" b="1" dirty="0" smtClean="0">
                <a:solidFill>
                  <a:srgbClr val="00CC66"/>
                </a:solidFill>
              </a:rPr>
              <a:t>symbolic</a:t>
            </a:r>
            <a:r>
              <a:rPr lang="en-US" altLang="en-US" sz="2000" dirty="0" smtClean="0"/>
              <a:t> information</a:t>
            </a:r>
          </a:p>
          <a:p>
            <a:pPr eaLnBrk="1" hangingPunct="1">
              <a:spcBef>
                <a:spcPct val="60000"/>
              </a:spcBef>
            </a:pPr>
            <a:r>
              <a:rPr lang="en-US" altLang="en-US" sz="2200" b="1" dirty="0" err="1" smtClean="0"/>
              <a:t>ReGenesees</a:t>
            </a:r>
            <a:r>
              <a:rPr lang="en-US" altLang="en-US" sz="2200" b="1" dirty="0" smtClean="0"/>
              <a:t> users </a:t>
            </a:r>
            <a:r>
              <a:rPr lang="en-US" altLang="en-US" sz="2200" b="1" dirty="0" smtClean="0">
                <a:solidFill>
                  <a:srgbClr val="00CC66"/>
                </a:solidFill>
              </a:rPr>
              <a:t>no</a:t>
            </a:r>
            <a:r>
              <a:rPr lang="en-US" altLang="en-US" sz="2200" b="1" dirty="0" smtClean="0"/>
              <a:t> longer need to preprocess survey data relying on </a:t>
            </a:r>
            <a:r>
              <a:rPr lang="en-US" altLang="en-US" sz="2200" b="1" dirty="0" smtClean="0">
                <a:solidFill>
                  <a:srgbClr val="00CC66"/>
                </a:solidFill>
              </a:rPr>
              <a:t>ad hoc programs</a:t>
            </a:r>
            <a:r>
              <a:rPr lang="en-US" altLang="en-US" sz="2200" b="1" dirty="0" smtClean="0"/>
              <a:t>… </a:t>
            </a:r>
          </a:p>
          <a:p>
            <a:pPr eaLnBrk="1" hangingPunct="1">
              <a:spcBef>
                <a:spcPct val="60000"/>
              </a:spcBef>
            </a:pPr>
            <a:r>
              <a:rPr lang="en-US" altLang="en-US" sz="2200" b="1" dirty="0" smtClean="0"/>
              <a:t>…they only have to feed the system with:</a:t>
            </a:r>
          </a:p>
          <a:p>
            <a:pPr lvl="1" eaLnBrk="1" hangingPunct="1"/>
            <a:r>
              <a:rPr lang="en-US" altLang="en-US" sz="2000" dirty="0" smtClean="0"/>
              <a:t>the survey data as they are</a:t>
            </a:r>
          </a:p>
          <a:p>
            <a:pPr lvl="1" eaLnBrk="1" hangingPunct="1"/>
            <a:r>
              <a:rPr lang="en-US" altLang="en-US" sz="2000" dirty="0" smtClean="0"/>
              <a:t>symbolic </a:t>
            </a:r>
            <a:r>
              <a:rPr lang="en-US" altLang="en-US" sz="2000" b="1" dirty="0" smtClean="0">
                <a:solidFill>
                  <a:srgbClr val="00CC66"/>
                </a:solidFill>
              </a:rPr>
              <a:t>metadata</a:t>
            </a:r>
            <a:r>
              <a:rPr lang="en-US" altLang="en-US" sz="2000" dirty="0" smtClean="0"/>
              <a:t> that describe</a:t>
            </a:r>
          </a:p>
          <a:p>
            <a:pPr lvl="2" eaLnBrk="1" hangingPunct="1"/>
            <a:r>
              <a:rPr lang="en-US" altLang="en-US" sz="1800" dirty="0" smtClean="0"/>
              <a:t>the adopted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sampling design</a:t>
            </a:r>
          </a:p>
          <a:p>
            <a:pPr lvl="2" eaLnBrk="1" hangingPunct="1"/>
            <a:r>
              <a:rPr lang="en-US" altLang="en-US" sz="1800" dirty="0" smtClean="0"/>
              <a:t>the chosen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calibration model</a:t>
            </a:r>
          </a:p>
          <a:p>
            <a:pPr lvl="2" eaLnBrk="1" hangingPunct="1"/>
            <a:r>
              <a:rPr lang="en-US" altLang="en-US" sz="1800" dirty="0" smtClean="0"/>
              <a:t>the desired </a:t>
            </a:r>
            <a:r>
              <a:rPr lang="en-US" altLang="en-US" sz="1800" b="1" dirty="0" smtClean="0">
                <a:solidFill>
                  <a:srgbClr val="00CC66"/>
                </a:solidFill>
              </a:rPr>
              <a:t>estimators</a:t>
            </a:r>
          </a:p>
          <a:p>
            <a:pPr eaLnBrk="1" hangingPunct="1">
              <a:spcBef>
                <a:spcPct val="60000"/>
              </a:spcBef>
            </a:pPr>
            <a:r>
              <a:rPr lang="en-US" altLang="en-US" sz="2200" b="1" dirty="0" smtClean="0"/>
              <a:t>The system does all the rest!</a:t>
            </a:r>
          </a:p>
        </p:txBody>
      </p:sp>
      <p:grpSp>
        <p:nvGrpSpPr>
          <p:cNvPr id="26647" name="Group 23"/>
          <p:cNvGrpSpPr>
            <a:grpSpLocks/>
          </p:cNvGrpSpPr>
          <p:nvPr/>
        </p:nvGrpSpPr>
        <p:grpSpPr bwMode="auto">
          <a:xfrm>
            <a:off x="4787900" y="4540250"/>
            <a:ext cx="4176713" cy="2128838"/>
            <a:chOff x="3016" y="2860"/>
            <a:chExt cx="2631" cy="1341"/>
          </a:xfrm>
        </p:grpSpPr>
        <p:sp>
          <p:nvSpPr>
            <p:cNvPr id="12293" name="Rectangle 10"/>
            <p:cNvSpPr>
              <a:spLocks noChangeArrowheads="1"/>
            </p:cNvSpPr>
            <p:nvPr/>
          </p:nvSpPr>
          <p:spPr bwMode="auto">
            <a:xfrm>
              <a:off x="3334" y="3175"/>
              <a:ext cx="2313" cy="1026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rgbClr val="333399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rgbClr val="333399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u"/>
                <a:defRPr sz="2000">
                  <a:solidFill>
                    <a:srgbClr val="333399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Arial" charset="0"/>
                </a:defRPr>
              </a:lvl9pPr>
            </a:lstStyle>
            <a:p>
              <a:pPr eaLnBrk="1" hangingPunct="1">
                <a:buClr>
                  <a:schemeClr val="tx1"/>
                </a:buClr>
                <a:buSzPct val="130000"/>
                <a:buFont typeface="Arial" charset="0"/>
                <a:buChar char="+"/>
              </a:pPr>
              <a:r>
                <a:rPr lang="en-US" altLang="en-US" sz="1800" b="1">
                  <a:solidFill>
                    <a:schemeClr val="tx1"/>
                  </a:solidFill>
                </a:rPr>
                <a:t>dramatic workload reduction</a:t>
              </a:r>
            </a:p>
            <a:p>
              <a:pPr eaLnBrk="1" hangingPunct="1">
                <a:buClr>
                  <a:schemeClr val="tx1"/>
                </a:buClr>
                <a:buSzPct val="130000"/>
                <a:buFont typeface="Arial" charset="0"/>
                <a:buChar char="+"/>
              </a:pPr>
              <a:r>
                <a:rPr lang="en-US" altLang="en-US" sz="1800" b="1">
                  <a:solidFill>
                    <a:schemeClr val="tx1"/>
                  </a:solidFill>
                </a:rPr>
                <a:t>better usability</a:t>
              </a:r>
            </a:p>
            <a:p>
              <a:pPr eaLnBrk="1" hangingPunct="1">
                <a:buClr>
                  <a:schemeClr val="tx1"/>
                </a:buClr>
                <a:buSzPct val="130000"/>
                <a:buFont typeface="Arial" charset="0"/>
                <a:buChar char="+"/>
              </a:pPr>
              <a:r>
                <a:rPr lang="en-US" altLang="en-US" sz="1800" b="1">
                  <a:solidFill>
                    <a:schemeClr val="tx1"/>
                  </a:solidFill>
                </a:rPr>
                <a:t>increased robustness against possible errors</a:t>
              </a:r>
            </a:p>
            <a:p>
              <a:pPr eaLnBrk="1" hangingPunct="1">
                <a:buClr>
                  <a:schemeClr val="tx1"/>
                </a:buClr>
                <a:buSzPct val="130000"/>
                <a:buFont typeface="Arial" charset="0"/>
                <a:buChar char="+"/>
              </a:pPr>
              <a:r>
                <a:rPr lang="en-US" altLang="en-US" sz="1800" b="1">
                  <a:solidFill>
                    <a:schemeClr val="tx1"/>
                  </a:solidFill>
                </a:rPr>
                <a:t>full reproducibility</a:t>
              </a:r>
              <a:endParaRPr lang="en-US" altLang="en-US" sz="2200" b="1"/>
            </a:p>
          </p:txBody>
        </p:sp>
        <p:sp>
          <p:nvSpPr>
            <p:cNvPr id="12294" name="AutoShape 18"/>
            <p:cNvSpPr>
              <a:spLocks noChangeArrowheads="1"/>
            </p:cNvSpPr>
            <p:nvPr/>
          </p:nvSpPr>
          <p:spPr bwMode="auto">
            <a:xfrm rot="5400000">
              <a:off x="4377" y="2860"/>
              <a:ext cx="227" cy="22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101600">
              <a:solidFill>
                <a:srgbClr val="00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295" name="AutoShape 21"/>
            <p:cNvSpPr>
              <a:spLocks noChangeArrowheads="1"/>
            </p:cNvSpPr>
            <p:nvPr/>
          </p:nvSpPr>
          <p:spPr bwMode="auto">
            <a:xfrm>
              <a:off x="3016" y="3575"/>
              <a:ext cx="227" cy="22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101600">
              <a:solidFill>
                <a:srgbClr val="00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SzTx/>
              <a:buFont typeface="Wingdings" pitchFamily="2" charset="2"/>
              <a:buNone/>
            </a:pPr>
            <a:r>
              <a:rPr lang="en-US" altLang="en-US" sz="2000" dirty="0" smtClean="0"/>
              <a:t>1. Persistently bind survey data (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</a:t>
            </a:r>
            <a:r>
              <a:rPr lang="en-US" altLang="en-US" sz="2000" dirty="0" smtClean="0"/>
              <a:t>) to sampling design metadata:</a:t>
            </a:r>
            <a:endParaRPr lang="en-US" altLang="en-US" sz="20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marL="533400" indent="-533400"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sbsdes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&lt;-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e.svydesign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(data=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, ids=~id,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       strata=~strata, weights=~weight,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fpc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=~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fpc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)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marL="533400" indent="-533400" eaLnBrk="1" hangingPunct="1">
              <a:buSzTx/>
              <a:buFont typeface="Wingdings" pitchFamily="2" charset="2"/>
              <a:buNone/>
            </a:pPr>
            <a:r>
              <a:rPr lang="en-US" altLang="en-US" sz="2000" dirty="0" smtClean="0"/>
              <a:t>2. Build a template dataset to store known population totals:</a:t>
            </a:r>
          </a:p>
          <a:p>
            <a:pPr marL="533400" indent="-533400"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pop&lt;-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pop.template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(data=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sbsdes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,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   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calmodel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=~((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emp.num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+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ent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):(nace2 +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emp.cl:nace.macro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)):region-1)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marL="533400" indent="-533400" eaLnBrk="1" hangingPunct="1">
              <a:buSzTx/>
              <a:buFont typeface="Wingdings" pitchFamily="2" charset="2"/>
              <a:buNone/>
            </a:pPr>
            <a:r>
              <a:rPr lang="en-US" altLang="en-US" sz="2000" dirty="0" smtClean="0"/>
              <a:t>3. Compute the requested totals from the universe (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sbs.frame</a:t>
            </a:r>
            <a:r>
              <a:rPr lang="en-US" altLang="en-US" sz="2000" dirty="0" smtClean="0"/>
              <a:t>) and safely</a:t>
            </a:r>
          </a:p>
          <a:p>
            <a:pPr marL="533400" indent="-533400" eaLnBrk="1" hangingPunct="1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US" altLang="en-US" sz="2000" dirty="0" smtClean="0"/>
              <a:t>    fill the template:</a:t>
            </a:r>
            <a:endParaRPr lang="en-US" altLang="en-US" sz="20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marL="533400" indent="-533400"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pop&lt;-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fill.template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(universe=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sbs.frame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, template=pop)</a:t>
            </a:r>
          </a:p>
          <a:p>
            <a:pPr marL="533400" indent="-533400"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endParaRPr lang="en-US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dirty="0" smtClean="0"/>
              <a:t>4. Perform the calibration task:</a:t>
            </a:r>
            <a:endParaRPr lang="en-US" altLang="en-US" sz="2000" b="1" dirty="0" smtClean="0">
              <a:solidFill>
                <a:srgbClr val="CC0000"/>
              </a:solidFill>
              <a:latin typeface="Inconsolata" pitchFamily="49" charset="0"/>
            </a:endParaRPr>
          </a:p>
          <a:p>
            <a:pPr marL="533400" indent="-533400" eaLnBrk="1" hangingPunct="1">
              <a:lnSpc>
                <a:spcPct val="8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sbscal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&lt;-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e.calibrate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(design=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sbsdes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,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df.population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=pop,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        </a:t>
            </a:r>
            <a:r>
              <a:rPr lang="en-US" altLang="en-US" sz="1900" b="1" dirty="0" err="1" smtClean="0">
                <a:solidFill>
                  <a:srgbClr val="CC0000"/>
                </a:solidFill>
                <a:latin typeface="Inconsolata" pitchFamily="49" charset="0"/>
              </a:rPr>
              <a:t>calfun</a:t>
            </a:r>
            <a:r>
              <a:rPr lang="en-US" altLang="en-US" sz="1900" b="1" dirty="0" smtClean="0">
                <a:solidFill>
                  <a:srgbClr val="CC0000"/>
                </a:solidFill>
                <a:latin typeface="Inconsolata" pitchFamily="49" charset="0"/>
              </a:rPr>
              <a:t>=“linear”, bounds=c(0.01,3))</a:t>
            </a:r>
            <a:endParaRPr lang="it-IT" altLang="en-US" sz="1900" b="1" dirty="0" smtClean="0">
              <a:solidFill>
                <a:srgbClr val="CC0000"/>
              </a:solidFill>
              <a:latin typeface="Inconsolata" pitchFamily="49" charset="0"/>
            </a:endParaRPr>
          </a:p>
        </p:txBody>
      </p:sp>
      <p:grpSp>
        <p:nvGrpSpPr>
          <p:cNvPr id="24610" name="Group 34"/>
          <p:cNvGrpSpPr>
            <a:grpSpLocks/>
          </p:cNvGrpSpPr>
          <p:nvPr/>
        </p:nvGrpSpPr>
        <p:grpSpPr bwMode="auto">
          <a:xfrm>
            <a:off x="5397500" y="2932113"/>
            <a:ext cx="3192463" cy="1174750"/>
            <a:chOff x="3400" y="1847"/>
            <a:chExt cx="2011" cy="740"/>
          </a:xfrm>
        </p:grpSpPr>
        <p:sp>
          <p:nvSpPr>
            <p:cNvPr id="13336" name="Oval 17"/>
            <p:cNvSpPr>
              <a:spLocks noChangeArrowheads="1"/>
            </p:cNvSpPr>
            <p:nvPr/>
          </p:nvSpPr>
          <p:spPr bwMode="auto">
            <a:xfrm>
              <a:off x="4912" y="1870"/>
              <a:ext cx="499" cy="227"/>
            </a:xfrm>
            <a:prstGeom prst="ellipse">
              <a:avLst/>
            </a:prstGeom>
            <a:noFill/>
            <a:ln w="25400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337" name="Oval 16"/>
            <p:cNvSpPr>
              <a:spLocks noChangeArrowheads="1"/>
            </p:cNvSpPr>
            <p:nvPr/>
          </p:nvSpPr>
          <p:spPr bwMode="auto">
            <a:xfrm>
              <a:off x="3400" y="1847"/>
              <a:ext cx="499" cy="249"/>
            </a:xfrm>
            <a:prstGeom prst="ellipse">
              <a:avLst/>
            </a:prstGeom>
            <a:noFill/>
            <a:ln w="25400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338" name="Oval 19"/>
            <p:cNvSpPr>
              <a:spLocks noChangeArrowheads="1"/>
            </p:cNvSpPr>
            <p:nvPr/>
          </p:nvSpPr>
          <p:spPr bwMode="auto">
            <a:xfrm>
              <a:off x="3933" y="1847"/>
              <a:ext cx="793" cy="272"/>
            </a:xfrm>
            <a:prstGeom prst="ellipse">
              <a:avLst/>
            </a:prstGeom>
            <a:noFill/>
            <a:ln w="25400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13339" name="Rectangle 25"/>
            <p:cNvSpPr>
              <a:spLocks noChangeArrowheads="1"/>
            </p:cNvSpPr>
            <p:nvPr/>
          </p:nvSpPr>
          <p:spPr bwMode="auto">
            <a:xfrm>
              <a:off x="4225" y="2387"/>
              <a:ext cx="209" cy="2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it-IT" altLang="en-US" sz="1600" b="1"/>
                <a:t>D2</a:t>
              </a:r>
            </a:p>
          </p:txBody>
        </p:sp>
        <p:cxnSp>
          <p:nvCxnSpPr>
            <p:cNvPr id="13340" name="AutoShape 29"/>
            <p:cNvCxnSpPr>
              <a:cxnSpLocks noChangeShapeType="1"/>
              <a:stCxn id="13339" idx="3"/>
              <a:endCxn id="13336" idx="4"/>
            </p:cNvCxnSpPr>
            <p:nvPr/>
          </p:nvCxnSpPr>
          <p:spPr bwMode="auto">
            <a:xfrm flipV="1">
              <a:off x="4434" y="2105"/>
              <a:ext cx="728" cy="382"/>
            </a:xfrm>
            <a:prstGeom prst="curvedConnector2">
              <a:avLst/>
            </a:prstGeom>
            <a:noFill/>
            <a:ln w="25400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41" name="AutoShape 30"/>
            <p:cNvCxnSpPr>
              <a:cxnSpLocks noChangeShapeType="1"/>
              <a:stCxn id="13339" idx="1"/>
              <a:endCxn id="13337" idx="4"/>
            </p:cNvCxnSpPr>
            <p:nvPr/>
          </p:nvCxnSpPr>
          <p:spPr bwMode="auto">
            <a:xfrm rot="10800000">
              <a:off x="3650" y="2104"/>
              <a:ext cx="575" cy="383"/>
            </a:xfrm>
            <a:prstGeom prst="curvedConnector2">
              <a:avLst/>
            </a:prstGeom>
            <a:noFill/>
            <a:ln w="25400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42" name="AutoShape 31"/>
            <p:cNvCxnSpPr>
              <a:cxnSpLocks noChangeShapeType="1"/>
              <a:stCxn id="13338" idx="4"/>
              <a:endCxn id="13339" idx="0"/>
            </p:cNvCxnSpPr>
            <p:nvPr/>
          </p:nvCxnSpPr>
          <p:spPr bwMode="auto">
            <a:xfrm>
              <a:off x="4330" y="2127"/>
              <a:ext cx="0" cy="260"/>
            </a:xfrm>
            <a:prstGeom prst="straightConnector1">
              <a:avLst/>
            </a:prstGeom>
            <a:noFill/>
            <a:ln w="25400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612" name="Group 36"/>
          <p:cNvGrpSpPr>
            <a:grpSpLocks/>
          </p:cNvGrpSpPr>
          <p:nvPr/>
        </p:nvGrpSpPr>
        <p:grpSpPr bwMode="auto">
          <a:xfrm>
            <a:off x="4425950" y="2968625"/>
            <a:ext cx="4164013" cy="766763"/>
            <a:chOff x="2788" y="1870"/>
            <a:chExt cx="2623" cy="483"/>
          </a:xfrm>
        </p:grpSpPr>
        <p:sp>
          <p:nvSpPr>
            <p:cNvPr id="13331" name="Oval 6"/>
            <p:cNvSpPr>
              <a:spLocks noChangeArrowheads="1"/>
            </p:cNvSpPr>
            <p:nvPr/>
          </p:nvSpPr>
          <p:spPr bwMode="auto">
            <a:xfrm>
              <a:off x="4912" y="1870"/>
              <a:ext cx="499" cy="227"/>
            </a:xfrm>
            <a:prstGeom prst="ellipse">
              <a:avLst/>
            </a:prstGeom>
            <a:noFill/>
            <a:ln w="254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332" name="Oval 7"/>
            <p:cNvSpPr>
              <a:spLocks noChangeArrowheads="1"/>
            </p:cNvSpPr>
            <p:nvPr/>
          </p:nvSpPr>
          <p:spPr bwMode="auto">
            <a:xfrm>
              <a:off x="2788" y="1870"/>
              <a:ext cx="453" cy="227"/>
            </a:xfrm>
            <a:prstGeom prst="ellipse">
              <a:avLst/>
            </a:prstGeom>
            <a:noFill/>
            <a:ln w="254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3333" name="AutoShape 10"/>
            <p:cNvCxnSpPr>
              <a:cxnSpLocks noChangeShapeType="1"/>
              <a:stCxn id="13332" idx="5"/>
              <a:endCxn id="13334" idx="1"/>
            </p:cNvCxnSpPr>
            <p:nvPr/>
          </p:nvCxnSpPr>
          <p:spPr bwMode="auto">
            <a:xfrm rot="16200000" flipH="1">
              <a:off x="3508" y="1739"/>
              <a:ext cx="181" cy="847"/>
            </a:xfrm>
            <a:prstGeom prst="curvedConnector2">
              <a:avLst/>
            </a:prstGeom>
            <a:noFill/>
            <a:ln w="254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334" name="Rectangle 12"/>
            <p:cNvSpPr>
              <a:spLocks noChangeArrowheads="1"/>
            </p:cNvSpPr>
            <p:nvPr/>
          </p:nvSpPr>
          <p:spPr bwMode="auto">
            <a:xfrm>
              <a:off x="4022" y="2153"/>
              <a:ext cx="209" cy="200"/>
            </a:xfrm>
            <a:prstGeom prst="rect">
              <a:avLst/>
            </a:prstGeom>
            <a:solidFill>
              <a:srgbClr val="00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it-IT" altLang="en-US" sz="1600" b="1"/>
                <a:t>D1</a:t>
              </a:r>
            </a:p>
          </p:txBody>
        </p:sp>
        <p:cxnSp>
          <p:nvCxnSpPr>
            <p:cNvPr id="13335" name="AutoShape 13"/>
            <p:cNvCxnSpPr>
              <a:cxnSpLocks noChangeShapeType="1"/>
              <a:stCxn id="13334" idx="3"/>
              <a:endCxn id="13331" idx="3"/>
            </p:cNvCxnSpPr>
            <p:nvPr/>
          </p:nvCxnSpPr>
          <p:spPr bwMode="auto">
            <a:xfrm flipV="1">
              <a:off x="4231" y="2072"/>
              <a:ext cx="754" cy="181"/>
            </a:xfrm>
            <a:prstGeom prst="curvedConnector2">
              <a:avLst/>
            </a:prstGeom>
            <a:noFill/>
            <a:ln w="254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 (global) Calibration example</a:t>
            </a:r>
          </a:p>
        </p:txBody>
      </p:sp>
      <p:grpSp>
        <p:nvGrpSpPr>
          <p:cNvPr id="24603" name="Group 27"/>
          <p:cNvGrpSpPr>
            <a:grpSpLocks/>
          </p:cNvGrpSpPr>
          <p:nvPr/>
        </p:nvGrpSpPr>
        <p:grpSpPr bwMode="auto">
          <a:xfrm>
            <a:off x="2484438" y="2968625"/>
            <a:ext cx="1655762" cy="360363"/>
            <a:chOff x="1565" y="1870"/>
            <a:chExt cx="1043" cy="227"/>
          </a:xfrm>
        </p:grpSpPr>
        <p:sp>
          <p:nvSpPr>
            <p:cNvPr id="13329" name="Oval 4"/>
            <p:cNvSpPr>
              <a:spLocks noChangeArrowheads="1"/>
            </p:cNvSpPr>
            <p:nvPr/>
          </p:nvSpPr>
          <p:spPr bwMode="auto">
            <a:xfrm>
              <a:off x="1565" y="1870"/>
              <a:ext cx="612" cy="227"/>
            </a:xfrm>
            <a:prstGeom prst="ellips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330" name="Oval 5"/>
            <p:cNvSpPr>
              <a:spLocks noChangeArrowheads="1"/>
            </p:cNvSpPr>
            <p:nvPr/>
          </p:nvSpPr>
          <p:spPr bwMode="auto">
            <a:xfrm>
              <a:off x="2336" y="1870"/>
              <a:ext cx="272" cy="227"/>
            </a:xfrm>
            <a:prstGeom prst="ellips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4625" name="Group 49"/>
          <p:cNvGrpSpPr>
            <a:grpSpLocks/>
          </p:cNvGrpSpPr>
          <p:nvPr/>
        </p:nvGrpSpPr>
        <p:grpSpPr bwMode="auto">
          <a:xfrm>
            <a:off x="1042988" y="2997200"/>
            <a:ext cx="7777162" cy="936625"/>
            <a:chOff x="657" y="1888"/>
            <a:chExt cx="4899" cy="590"/>
          </a:xfrm>
        </p:grpSpPr>
        <p:sp>
          <p:nvSpPr>
            <p:cNvPr id="13326" name="AutoShape 38"/>
            <p:cNvSpPr>
              <a:spLocks noChangeArrowheads="1"/>
            </p:cNvSpPr>
            <p:nvPr/>
          </p:nvSpPr>
          <p:spPr bwMode="auto">
            <a:xfrm>
              <a:off x="657" y="1888"/>
              <a:ext cx="4899" cy="181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327" name="Rectangle 47"/>
            <p:cNvSpPr>
              <a:spLocks noChangeArrowheads="1"/>
            </p:cNvSpPr>
            <p:nvPr/>
          </p:nvSpPr>
          <p:spPr bwMode="auto">
            <a:xfrm>
              <a:off x="2404" y="2278"/>
              <a:ext cx="1406" cy="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it-IT" altLang="en-US" sz="1600" b="1"/>
                <a:t>462 auxiliary variables</a:t>
              </a:r>
            </a:p>
          </p:txBody>
        </p:sp>
        <p:cxnSp>
          <p:nvCxnSpPr>
            <p:cNvPr id="13328" name="AutoShape 48"/>
            <p:cNvCxnSpPr>
              <a:cxnSpLocks noChangeShapeType="1"/>
              <a:stCxn id="13326" idx="2"/>
              <a:endCxn id="13327" idx="0"/>
            </p:cNvCxnSpPr>
            <p:nvPr/>
          </p:nvCxnSpPr>
          <p:spPr bwMode="auto">
            <a:xfrm>
              <a:off x="3107" y="2077"/>
              <a:ext cx="0" cy="201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4632" name="Rectangle 56"/>
          <p:cNvSpPr>
            <a:spLocks noChangeArrowheads="1"/>
          </p:cNvSpPr>
          <p:nvPr/>
        </p:nvSpPr>
        <p:spPr bwMode="auto">
          <a:xfrm>
            <a:off x="7319963" y="4318000"/>
            <a:ext cx="1312862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it-IT" altLang="en-US" sz="1600" b="1"/>
              <a:t>Frame level</a:t>
            </a: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7264400" y="5289550"/>
            <a:ext cx="142557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it-IT" altLang="en-US" sz="1600" b="1"/>
              <a:t>Sample level</a:t>
            </a:r>
          </a:p>
        </p:txBody>
      </p:sp>
      <p:grpSp>
        <p:nvGrpSpPr>
          <p:cNvPr id="24636" name="Group 60"/>
          <p:cNvGrpSpPr>
            <a:grpSpLocks/>
          </p:cNvGrpSpPr>
          <p:nvPr/>
        </p:nvGrpSpPr>
        <p:grpSpPr bwMode="auto">
          <a:xfrm>
            <a:off x="6915150" y="4664075"/>
            <a:ext cx="2124075" cy="2078038"/>
            <a:chOff x="4356" y="2938"/>
            <a:chExt cx="1338" cy="1309"/>
          </a:xfrm>
        </p:grpSpPr>
        <p:sp>
          <p:nvSpPr>
            <p:cNvPr id="13323" name="Rectangle 52"/>
            <p:cNvSpPr>
              <a:spLocks noChangeArrowheads="1"/>
            </p:cNvSpPr>
            <p:nvPr/>
          </p:nvSpPr>
          <p:spPr bwMode="auto">
            <a:xfrm>
              <a:off x="4356" y="3721"/>
              <a:ext cx="1338" cy="5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it-IT" altLang="en-US" sz="1600" b="1"/>
                <a:t>No need of working out the 462 auxiliary variables!</a:t>
              </a:r>
            </a:p>
          </p:txBody>
        </p:sp>
        <p:cxnSp>
          <p:nvCxnSpPr>
            <p:cNvPr id="13324" name="AutoShape 58"/>
            <p:cNvCxnSpPr>
              <a:cxnSpLocks noChangeShapeType="1"/>
              <a:stCxn id="24632" idx="2"/>
              <a:endCxn id="24633" idx="0"/>
            </p:cNvCxnSpPr>
            <p:nvPr/>
          </p:nvCxnSpPr>
          <p:spPr bwMode="auto">
            <a:xfrm>
              <a:off x="5025" y="2938"/>
              <a:ext cx="0" cy="394"/>
            </a:xfrm>
            <a:prstGeom prst="straightConnector1">
              <a:avLst/>
            </a:prstGeom>
            <a:noFill/>
            <a:ln w="2540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25" name="AutoShape 59"/>
            <p:cNvCxnSpPr>
              <a:cxnSpLocks noChangeShapeType="1"/>
              <a:stCxn id="24633" idx="2"/>
              <a:endCxn id="13323" idx="0"/>
            </p:cNvCxnSpPr>
            <p:nvPr/>
          </p:nvCxnSpPr>
          <p:spPr bwMode="auto">
            <a:xfrm>
              <a:off x="5025" y="3550"/>
              <a:ext cx="0" cy="171"/>
            </a:xfrm>
            <a:prstGeom prst="straightConnector1">
              <a:avLst/>
            </a:prstGeom>
            <a:noFill/>
            <a:ln w="25400">
              <a:solidFill>
                <a:srgbClr val="00CC99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7" dur="5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7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7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4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7" dur="500"/>
                                        <p:tgtEl>
                                          <p:spTgt spid="24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1000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0"/>
                                        <p:tgtEl>
                                          <p:spTgt spid="245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9" dur="1000"/>
                                        <p:tgtEl>
                                          <p:spTgt spid="2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4" dur="1000"/>
                                        <p:tgtEl>
                                          <p:spTgt spid="2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1000"/>
                                        <p:tgtEl>
                                          <p:spTgt spid="24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32" grpId="0" animBg="1"/>
      <p:bldP spid="24633" grpId="0" animBg="1"/>
    </p:bldLst>
  </p:timing>
</p:sld>
</file>

<file path=ppt/theme/theme1.xml><?xml version="1.0" encoding="utf-8"?>
<a:theme xmlns:a="http://schemas.openxmlformats.org/drawingml/2006/main" name="Livello">
  <a:themeElements>
    <a:clrScheme name="Livello 1">
      <a:dk1>
        <a:srgbClr val="006699"/>
      </a:dk1>
      <a:lt1>
        <a:srgbClr val="FFFFFF"/>
      </a:lt1>
      <a:dk2>
        <a:srgbClr val="000000"/>
      </a:dk2>
      <a:lt2>
        <a:srgbClr val="99FF99"/>
      </a:lt2>
      <a:accent1>
        <a:srgbClr val="00CC99"/>
      </a:accent1>
      <a:accent2>
        <a:srgbClr val="009999"/>
      </a:accent2>
      <a:accent3>
        <a:srgbClr val="AAAAAA"/>
      </a:accent3>
      <a:accent4>
        <a:srgbClr val="DADADA"/>
      </a:accent4>
      <a:accent5>
        <a:srgbClr val="AAE2CA"/>
      </a:accent5>
      <a:accent6>
        <a:srgbClr val="008A8A"/>
      </a:accent6>
      <a:hlink>
        <a:srgbClr val="0066FF"/>
      </a:hlink>
      <a:folHlink>
        <a:srgbClr val="989CBA"/>
      </a:folHlink>
    </a:clrScheme>
    <a:fontScheme name="Livel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vello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vello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vello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ivello">
  <a:themeElements>
    <a:clrScheme name="1_Livello 1">
      <a:dk1>
        <a:srgbClr val="006699"/>
      </a:dk1>
      <a:lt1>
        <a:srgbClr val="FFFFFF"/>
      </a:lt1>
      <a:dk2>
        <a:srgbClr val="000000"/>
      </a:dk2>
      <a:lt2>
        <a:srgbClr val="99FF99"/>
      </a:lt2>
      <a:accent1>
        <a:srgbClr val="00CC99"/>
      </a:accent1>
      <a:accent2>
        <a:srgbClr val="009999"/>
      </a:accent2>
      <a:accent3>
        <a:srgbClr val="AAAAAA"/>
      </a:accent3>
      <a:accent4>
        <a:srgbClr val="DADADA"/>
      </a:accent4>
      <a:accent5>
        <a:srgbClr val="AAE2CA"/>
      </a:accent5>
      <a:accent6>
        <a:srgbClr val="008A8A"/>
      </a:accent6>
      <a:hlink>
        <a:srgbClr val="0066FF"/>
      </a:hlink>
      <a:folHlink>
        <a:srgbClr val="989CBA"/>
      </a:folHlink>
    </a:clrScheme>
    <a:fontScheme name="1_Livel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Livello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ivello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ivello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ivello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ivello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ivello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ivello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ivello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ivello">
  <a:themeElements>
    <a:clrScheme name="2_Livello 1">
      <a:dk1>
        <a:srgbClr val="006699"/>
      </a:dk1>
      <a:lt1>
        <a:srgbClr val="FFFFFF"/>
      </a:lt1>
      <a:dk2>
        <a:srgbClr val="000000"/>
      </a:dk2>
      <a:lt2>
        <a:srgbClr val="99FF99"/>
      </a:lt2>
      <a:accent1>
        <a:srgbClr val="00CC99"/>
      </a:accent1>
      <a:accent2>
        <a:srgbClr val="009999"/>
      </a:accent2>
      <a:accent3>
        <a:srgbClr val="AAAAAA"/>
      </a:accent3>
      <a:accent4>
        <a:srgbClr val="DADADA"/>
      </a:accent4>
      <a:accent5>
        <a:srgbClr val="AAE2CA"/>
      </a:accent5>
      <a:accent6>
        <a:srgbClr val="008A8A"/>
      </a:accent6>
      <a:hlink>
        <a:srgbClr val="0066FF"/>
      </a:hlink>
      <a:folHlink>
        <a:srgbClr val="989CBA"/>
      </a:folHlink>
    </a:clrScheme>
    <a:fontScheme name="2_Livel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Livello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ivello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ivello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ivello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ivello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ivello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ivello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ivello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Livello">
  <a:themeElements>
    <a:clrScheme name="3_Livello 1">
      <a:dk1>
        <a:srgbClr val="006699"/>
      </a:dk1>
      <a:lt1>
        <a:srgbClr val="FFFFFF"/>
      </a:lt1>
      <a:dk2>
        <a:srgbClr val="000000"/>
      </a:dk2>
      <a:lt2>
        <a:srgbClr val="99FF99"/>
      </a:lt2>
      <a:accent1>
        <a:srgbClr val="00CC99"/>
      </a:accent1>
      <a:accent2>
        <a:srgbClr val="009999"/>
      </a:accent2>
      <a:accent3>
        <a:srgbClr val="AAAAAA"/>
      </a:accent3>
      <a:accent4>
        <a:srgbClr val="DADADA"/>
      </a:accent4>
      <a:accent5>
        <a:srgbClr val="AAE2CA"/>
      </a:accent5>
      <a:accent6>
        <a:srgbClr val="008A8A"/>
      </a:accent6>
      <a:hlink>
        <a:srgbClr val="0066FF"/>
      </a:hlink>
      <a:folHlink>
        <a:srgbClr val="989CBA"/>
      </a:folHlink>
    </a:clrScheme>
    <a:fontScheme name="3_Livel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Livello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Livello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Livello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Livello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Livello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Livello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Livello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Livello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2762</TotalTime>
  <Words>1462</Words>
  <Application>Microsoft Office PowerPoint</Application>
  <PresentationFormat>Presentazione su schermo (4:3)</PresentationFormat>
  <Paragraphs>199</Paragraphs>
  <Slides>16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4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30" baseType="lpstr">
      <vt:lpstr>Arial</vt:lpstr>
      <vt:lpstr>Times New Roman</vt:lpstr>
      <vt:lpstr>Wingdings</vt:lpstr>
      <vt:lpstr>Inconsolata</vt:lpstr>
      <vt:lpstr>Verdana</vt:lpstr>
      <vt:lpstr>Calibri</vt:lpstr>
      <vt:lpstr>Courier New</vt:lpstr>
      <vt:lpstr>Arial Narrow</vt:lpstr>
      <vt:lpstr>Livello</vt:lpstr>
      <vt:lpstr>1_Livello</vt:lpstr>
      <vt:lpstr>2_Livello</vt:lpstr>
      <vt:lpstr>3_Livello</vt:lpstr>
      <vt:lpstr>Documento</vt:lpstr>
      <vt:lpstr>Equation</vt:lpstr>
      <vt:lpstr>Presentazione standard di PowerPoint</vt:lpstr>
      <vt:lpstr>What is ReGenesees?</vt:lpstr>
      <vt:lpstr>Main statistical functions   (1/3)</vt:lpstr>
      <vt:lpstr>Main statistical functions   (2/3)</vt:lpstr>
      <vt:lpstr>Main statistical functions   (3/3)</vt:lpstr>
      <vt:lpstr>ReGenesees: sample GUI screenshots</vt:lpstr>
      <vt:lpstr>Advantages from a user perspective</vt:lpstr>
      <vt:lpstr>ReGenesees: a paradigm shift</vt:lpstr>
      <vt:lpstr>A (global) Calibration example</vt:lpstr>
      <vt:lpstr>A (partitioned) Calibration example</vt:lpstr>
      <vt:lpstr>ReGenesees: Linearization Variance     (1/2)</vt:lpstr>
      <vt:lpstr>ReGenesees: Linearization Variance     (2/2)</vt:lpstr>
      <vt:lpstr>Handling Complex Estimators</vt:lpstr>
      <vt:lpstr>Complex Estimators: example 1</vt:lpstr>
      <vt:lpstr>Complex Estimators: example 2</vt:lpstr>
      <vt:lpstr>Ongoing work and future extensions</vt:lpstr>
    </vt:vector>
  </TitlesOfParts>
  <Company>istat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istat</dc:creator>
  <cp:lastModifiedBy>Diego</cp:lastModifiedBy>
  <cp:revision>276</cp:revision>
  <dcterms:created xsi:type="dcterms:W3CDTF">2013-02-19T16:47:43Z</dcterms:created>
  <dcterms:modified xsi:type="dcterms:W3CDTF">2016-05-13T17:26:25Z</dcterms:modified>
</cp:coreProperties>
</file>