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8" r:id="rId17"/>
    <p:sldId id="289" r:id="rId18"/>
    <p:sldId id="290" r:id="rId19"/>
    <p:sldId id="291" r:id="rId20"/>
    <p:sldId id="292" r:id="rId21"/>
    <p:sldId id="293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99"/>
    <a:srgbClr val="3333FF"/>
    <a:srgbClr val="006699"/>
    <a:srgbClr val="009999"/>
    <a:srgbClr val="99FF99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5" autoAdjust="0"/>
    <p:restoredTop sz="95681" autoAdjust="0"/>
  </p:normalViewPr>
  <p:slideViewPr>
    <p:cSldViewPr>
      <p:cViewPr varScale="1">
        <p:scale>
          <a:sx n="76" d="100"/>
          <a:sy n="76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57620-71B9-43C1-837A-83DF2772F623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BFA1C-978E-41AA-958B-326367360B2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4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If an auxiliary variable x is known at micro level, one can employ as auxiliary information not only SUM(x), but also SUM(X^2), SUM(log(x)), …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92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Auxiliary information may be available at DIFFERENT LEVELS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household surveys, whose sampling design is often two-stage, calibration totals for HOUSEHOLDS (SSUs) and INDIVIDUALS (final units) can be used SIMULTANEOUSLY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calibrating for NONRESPONSE calibration “totals” may be known at the population level 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or estimated from the planned sample, i.e. using both respondents and non-respondents 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40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71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6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60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1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60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52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Household Survey Development Team of the World Bank’s Development Data Group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A1C-978E-41AA-958B-326367360B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6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52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6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9588" y="115888"/>
            <a:ext cx="2159000" cy="62658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81000" y="115888"/>
            <a:ext cx="6326188" cy="62658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5"/>
            <a:ext cx="8637588" cy="5400675"/>
          </a:xfrm>
        </p:spPr>
        <p:txBody>
          <a:bodyPr/>
          <a:lstStyle>
            <a:lvl1pPr marL="288000" indent="-288000">
              <a:spcBef>
                <a:spcPts val="1200"/>
              </a:spcBef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</a:defRPr>
            </a:lvl1pPr>
            <a:lvl2pPr marL="612000" indent="-288000">
              <a:spcBef>
                <a:spcPts val="600"/>
              </a:spcBef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</a:defRPr>
            </a:lvl2pPr>
            <a:lvl3pPr marL="900000" indent="-288000">
              <a:spcBef>
                <a:spcPts val="600"/>
              </a:spcBef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</a:defRPr>
            </a:lvl3pPr>
            <a:lvl4pPr marL="1224000" indent="-288000"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</a:defRPr>
            </a:lvl4pPr>
            <a:lvl5pPr marL="1512000" indent="-288000">
              <a:buClr>
                <a:srgbClr val="006699"/>
              </a:buClr>
              <a:buSzPct val="100000"/>
              <a:defRPr sz="1400">
                <a:solidFill>
                  <a:srgbClr val="006699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</p:txBody>
      </p:sp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514" y="6512386"/>
            <a:ext cx="300990" cy="30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8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8857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81000" y="981075"/>
            <a:ext cx="42418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5200" y="981075"/>
            <a:ext cx="4243388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3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9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71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2356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70921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15888"/>
            <a:ext cx="86375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dirty="0" smtClean="0"/>
              <a:t>Fare clic per modificare lo stile del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81075"/>
            <a:ext cx="863758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dirty="0" smtClean="0"/>
              <a:t>Fare clic per modificare gli stili del testo dello schema</a:t>
            </a:r>
          </a:p>
          <a:p>
            <a:pPr lvl="1"/>
            <a:r>
              <a:rPr lang="it-IT" altLang="en-US" dirty="0" smtClean="0"/>
              <a:t>Secondo livello</a:t>
            </a:r>
          </a:p>
          <a:p>
            <a:pPr lvl="2"/>
            <a:r>
              <a:rPr lang="it-IT" altLang="en-US" dirty="0" smtClean="0"/>
              <a:t>Terzo livello</a:t>
            </a:r>
          </a:p>
          <a:p>
            <a:pPr lvl="3"/>
            <a:r>
              <a:rPr lang="it-IT" altLang="en-US" dirty="0" smtClean="0"/>
              <a:t>Quarto livello</a:t>
            </a:r>
          </a:p>
          <a:p>
            <a:pPr lvl="4"/>
            <a:r>
              <a:rPr lang="it-IT" altLang="en-US" dirty="0" smtClean="0"/>
              <a:t>Quinto livello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 rot="10800000">
            <a:off x="1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36000" rIns="36000" bIns="3600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 altLang="en-US" sz="16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031" name="Line 10"/>
          <p:cNvSpPr>
            <a:spLocks noChangeShapeType="1"/>
          </p:cNvSpPr>
          <p:nvPr userDrawn="1"/>
        </p:nvSpPr>
        <p:spPr bwMode="auto">
          <a:xfrm>
            <a:off x="381000" y="765175"/>
            <a:ext cx="8637588" cy="0"/>
          </a:xfrm>
          <a:prstGeom prst="line">
            <a:avLst/>
          </a:prstGeom>
          <a:noFill/>
          <a:ln w="19050">
            <a:solidFill>
              <a:srgbClr val="99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356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066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rgbClr val="333399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rgbClr val="333399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sz="2000">
          <a:solidFill>
            <a:srgbClr val="333399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rgbClr val="333399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18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solidFill>
            <a:srgbClr val="00C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1" dirty="0" smtClean="0">
                <a:latin typeface="Verdana" pitchFamily="34" charset="0"/>
              </a:rPr>
              <a:t>An Introduction to Calibration Techniques in Sample Surveys</a:t>
            </a:r>
            <a:endParaRPr lang="en-US" altLang="en-US" dirty="0">
              <a:latin typeface="Verdana" pitchFamily="34" charset="0"/>
            </a:endParaRP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solidFill>
            <a:srgbClr val="00C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dirty="0" smtClean="0">
                <a:latin typeface="Verdana" pitchFamily="34" charset="0"/>
              </a:rPr>
              <a:t>WB and ADB Training Course, May 23-26 2016, ADB, Metro Manila, Philippines</a:t>
            </a:r>
            <a:endParaRPr lang="en-US" altLang="en-US" sz="1600" dirty="0">
              <a:latin typeface="Verdana" pitchFamily="34" charset="0"/>
            </a:endParaRPr>
          </a:p>
        </p:txBody>
      </p:sp>
      <p:sp>
        <p:nvSpPr>
          <p:cNvPr id="6148" name="Text Box 13"/>
          <p:cNvSpPr txBox="1">
            <a:spLocks noChangeArrowheads="1"/>
          </p:cNvSpPr>
          <p:nvPr/>
        </p:nvSpPr>
        <p:spPr bwMode="auto">
          <a:xfrm>
            <a:off x="228601" y="1434840"/>
            <a:ext cx="8686800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rIns="72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800"/>
              </a:spcAft>
            </a:pPr>
            <a:r>
              <a:rPr lang="en-US" altLang="en-US" sz="4800" b="1" dirty="0" smtClean="0">
                <a:solidFill>
                  <a:srgbClr val="006699"/>
                </a:solidFill>
                <a:latin typeface="Calibri" pitchFamily="34" charset="0"/>
              </a:rPr>
              <a:t>What is Calibration? </a:t>
            </a:r>
          </a:p>
          <a:p>
            <a:pPr algn="ctr" eaLnBrk="1" hangingPunct="1"/>
            <a:r>
              <a:rPr lang="en-US" altLang="en-US" sz="4800" b="1" dirty="0" smtClean="0">
                <a:solidFill>
                  <a:srgbClr val="006699"/>
                </a:solidFill>
                <a:latin typeface="Calibri" pitchFamily="34" charset="0"/>
              </a:rPr>
              <a:t>Why Should National Statistical Offices Care about It?</a:t>
            </a:r>
            <a:endParaRPr lang="it-IT" altLang="en-US" sz="4800" b="1" dirty="0">
              <a:solidFill>
                <a:srgbClr val="006699"/>
              </a:solidFill>
              <a:latin typeface="Calibri" pitchFamily="34" charset="0"/>
            </a:endParaRPr>
          </a:p>
        </p:txBody>
      </p:sp>
      <p:grpSp>
        <p:nvGrpSpPr>
          <p:cNvPr id="6150" name="Group 29"/>
          <p:cNvGrpSpPr>
            <a:grpSpLocks/>
          </p:cNvGrpSpPr>
          <p:nvPr/>
        </p:nvGrpSpPr>
        <p:grpSpPr bwMode="auto">
          <a:xfrm>
            <a:off x="8915400" y="1482415"/>
            <a:ext cx="228600" cy="2520950"/>
            <a:chOff x="0" y="1797"/>
            <a:chExt cx="144" cy="1588"/>
          </a:xfrm>
        </p:grpSpPr>
        <p:sp>
          <p:nvSpPr>
            <p:cNvPr id="6155" name="Rectangle 22"/>
            <p:cNvSpPr>
              <a:spLocks noChangeArrowheads="1"/>
            </p:cNvSpPr>
            <p:nvPr/>
          </p:nvSpPr>
          <p:spPr bwMode="auto">
            <a:xfrm>
              <a:off x="0" y="2478"/>
              <a:ext cx="144" cy="9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6" name="Rectangle 24"/>
            <p:cNvSpPr>
              <a:spLocks noChangeArrowheads="1"/>
            </p:cNvSpPr>
            <p:nvPr/>
          </p:nvSpPr>
          <p:spPr bwMode="auto">
            <a:xfrm>
              <a:off x="0" y="2025"/>
              <a:ext cx="144" cy="45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7" name="Rectangle 25"/>
            <p:cNvSpPr>
              <a:spLocks noChangeArrowheads="1"/>
            </p:cNvSpPr>
            <p:nvPr/>
          </p:nvSpPr>
          <p:spPr bwMode="auto">
            <a:xfrm>
              <a:off x="0" y="1797"/>
              <a:ext cx="144" cy="2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</p:grpSp>
      <p:grpSp>
        <p:nvGrpSpPr>
          <p:cNvPr id="6151" name="Group 30"/>
          <p:cNvGrpSpPr>
            <a:grpSpLocks/>
          </p:cNvGrpSpPr>
          <p:nvPr/>
        </p:nvGrpSpPr>
        <p:grpSpPr bwMode="auto">
          <a:xfrm>
            <a:off x="0" y="1482415"/>
            <a:ext cx="228600" cy="2520950"/>
            <a:chOff x="5616" y="1298"/>
            <a:chExt cx="144" cy="1588"/>
          </a:xfrm>
        </p:grpSpPr>
        <p:sp>
          <p:nvSpPr>
            <p:cNvPr id="6152" name="Rectangle 21"/>
            <p:cNvSpPr>
              <a:spLocks noChangeArrowheads="1"/>
            </p:cNvSpPr>
            <p:nvPr/>
          </p:nvSpPr>
          <p:spPr bwMode="auto">
            <a:xfrm>
              <a:off x="5616" y="1298"/>
              <a:ext cx="144" cy="9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3" name="Rectangle 26"/>
            <p:cNvSpPr>
              <a:spLocks noChangeArrowheads="1"/>
            </p:cNvSpPr>
            <p:nvPr/>
          </p:nvSpPr>
          <p:spPr bwMode="auto">
            <a:xfrm>
              <a:off x="5616" y="2659"/>
              <a:ext cx="144" cy="2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54" name="Rectangle 27"/>
            <p:cNvSpPr>
              <a:spLocks noChangeArrowheads="1"/>
            </p:cNvSpPr>
            <p:nvPr/>
          </p:nvSpPr>
          <p:spPr bwMode="auto">
            <a:xfrm>
              <a:off x="5616" y="2205"/>
              <a:ext cx="144" cy="45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176935" y="4671485"/>
            <a:ext cx="2790130" cy="674031"/>
          </a:xfrm>
          <a:prstGeom prst="rect">
            <a:avLst/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rIns="7200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2400" b="1" dirty="0" smtClean="0">
                <a:latin typeface="Calibri" pitchFamily="34" charset="0"/>
              </a:rPr>
              <a:t>Diego </a:t>
            </a:r>
            <a:r>
              <a:rPr lang="en-US" altLang="en-US" sz="2400" b="1" dirty="0" err="1" smtClean="0">
                <a:latin typeface="Calibri" pitchFamily="34" charset="0"/>
              </a:rPr>
              <a:t>Zardetto</a:t>
            </a:r>
            <a:endParaRPr lang="en-US" altLang="en-US" sz="2400" b="1" dirty="0" smtClean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altLang="en-US" dirty="0" smtClean="0">
                <a:latin typeface="Calibri" pitchFamily="34" charset="0"/>
              </a:rPr>
              <a:t>World Bank STC for research</a:t>
            </a:r>
            <a:endParaRPr lang="en-US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1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Estimation by Calibration (1/9)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So far we learned two fundamental facts about calibration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‘</a:t>
            </a:r>
            <a:r>
              <a:rPr lang="en-US" dirty="0" smtClean="0">
                <a:solidFill>
                  <a:srgbClr val="FF0000"/>
                </a:solidFill>
              </a:rPr>
              <a:t>fuel</a:t>
            </a:r>
            <a:r>
              <a:rPr lang="en-US" dirty="0" smtClean="0"/>
              <a:t>’ of calibration is </a:t>
            </a:r>
            <a:r>
              <a:rPr lang="en-US" b="1" dirty="0" smtClean="0"/>
              <a:t>auxiliary information</a:t>
            </a:r>
          </a:p>
          <a:p>
            <a:pPr lvl="1"/>
            <a:r>
              <a:rPr lang="en-US" dirty="0" smtClean="0"/>
              <a:t>The ‘</a:t>
            </a:r>
            <a:r>
              <a:rPr lang="en-US" dirty="0" smtClean="0">
                <a:solidFill>
                  <a:srgbClr val="FF0000"/>
                </a:solidFill>
              </a:rPr>
              <a:t>engine</a:t>
            </a:r>
            <a:r>
              <a:rPr lang="en-US" dirty="0" smtClean="0"/>
              <a:t>’ of calibration is an </a:t>
            </a:r>
            <a:r>
              <a:rPr lang="en-US" b="1" dirty="0" smtClean="0"/>
              <a:t>algorithm which optimally adjusts survey weights under constraints</a:t>
            </a:r>
            <a:endParaRPr lang="en-US" dirty="0"/>
          </a:p>
          <a:p>
            <a:pPr>
              <a:spcBef>
                <a:spcPts val="2400"/>
              </a:spcBef>
            </a:pPr>
            <a:r>
              <a:rPr lang="en-US" dirty="0" smtClean="0"/>
              <a:t>We still have to discuss the ‘</a:t>
            </a:r>
            <a:r>
              <a:rPr lang="en-US" dirty="0" smtClean="0">
                <a:solidFill>
                  <a:srgbClr val="FF0000"/>
                </a:solidFill>
              </a:rPr>
              <a:t>goal</a:t>
            </a:r>
            <a:r>
              <a:rPr lang="en-US" dirty="0" smtClean="0"/>
              <a:t>’ of calibration, that is how </a:t>
            </a:r>
            <a:r>
              <a:rPr lang="en-US" dirty="0" smtClean="0">
                <a:solidFill>
                  <a:srgbClr val="FF0000"/>
                </a:solidFill>
              </a:rPr>
              <a:t>calibration improves survey estimation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Horvitz-Thompson</a:t>
            </a:r>
            <a:r>
              <a:rPr lang="en-US" dirty="0" smtClean="0"/>
              <a:t> estimator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</a:rPr>
              <a:t>HT</a:t>
            </a:r>
            <a:r>
              <a:rPr lang="en-US" dirty="0"/>
              <a:t>)</a:t>
            </a:r>
            <a:r>
              <a:rPr lang="en-US" dirty="0" smtClean="0"/>
              <a:t>, which only uses design weights</a:t>
            </a:r>
            <a:r>
              <a:rPr lang="en-US" dirty="0"/>
              <a:t> (i.e. </a:t>
            </a:r>
            <a:r>
              <a:rPr lang="en-US" dirty="0" smtClean="0">
                <a:solidFill>
                  <a:srgbClr val="FF0000"/>
                </a:solidFill>
              </a:rPr>
              <a:t>unadjusted weights</a:t>
            </a:r>
            <a:r>
              <a:rPr lang="en-US" dirty="0" smtClean="0"/>
              <a:t>) </a:t>
            </a:r>
          </a:p>
          <a:p>
            <a:pPr>
              <a:spcBef>
                <a:spcPts val="2400"/>
              </a:spcBef>
              <a:spcAft>
                <a:spcPts val="2400"/>
              </a:spcAft>
            </a:pPr>
            <a:endParaRPr lang="en-US" dirty="0"/>
          </a:p>
          <a:p>
            <a:pPr indent="0">
              <a:buNone/>
            </a:pPr>
            <a:r>
              <a:rPr lang="en-US" dirty="0" smtClean="0"/>
              <a:t>emerges as a </a:t>
            </a:r>
            <a:r>
              <a:rPr lang="en-US" dirty="0" smtClean="0">
                <a:solidFill>
                  <a:srgbClr val="FF0000"/>
                </a:solidFill>
              </a:rPr>
              <a:t>natural reference</a:t>
            </a:r>
            <a:r>
              <a:rPr lang="en-US" dirty="0" smtClean="0"/>
              <a:t> for comparison!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056688"/>
              </p:ext>
            </p:extLst>
          </p:nvPr>
        </p:nvGraphicFramePr>
        <p:xfrm>
          <a:off x="792000" y="4724945"/>
          <a:ext cx="2865438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Equazione" r:id="rId3" imgW="1777680" imgH="355320" progId="Equation.3">
                  <p:embed/>
                </p:oleObj>
              </mc:Choice>
              <mc:Fallback>
                <p:oleObj name="Equazione" r:id="rId3" imgW="1777680" imgH="3553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000" y="4724945"/>
                        <a:ext cx="2865438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98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(2/9)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Contrary to Calibration Estimators, </a:t>
            </a:r>
            <a:r>
              <a:rPr lang="en-US" dirty="0" smtClean="0">
                <a:solidFill>
                  <a:srgbClr val="FF0000"/>
                </a:solidFill>
              </a:rPr>
              <a:t>HT</a:t>
            </a:r>
            <a:r>
              <a:rPr lang="en-US" dirty="0" smtClean="0"/>
              <a:t> exploits </a:t>
            </a:r>
            <a:r>
              <a:rPr lang="en-US" dirty="0">
                <a:solidFill>
                  <a:srgbClr val="FF0000"/>
                </a:solidFill>
              </a:rPr>
              <a:t>only </a:t>
            </a:r>
            <a:r>
              <a:rPr lang="en-US" dirty="0" smtClean="0"/>
              <a:t>auxiliary information available at the sampling stage</a:t>
            </a:r>
          </a:p>
          <a:p>
            <a:pPr lvl="1"/>
            <a:r>
              <a:rPr lang="en-US" sz="2200" dirty="0" smtClean="0"/>
              <a:t>this </a:t>
            </a:r>
            <a:r>
              <a:rPr lang="en-US" sz="2200" dirty="0" smtClean="0">
                <a:solidFill>
                  <a:srgbClr val="FF0000"/>
                </a:solidFill>
              </a:rPr>
              <a:t>sampling design information</a:t>
            </a:r>
            <a:r>
              <a:rPr lang="en-US" sz="2200" dirty="0" smtClean="0"/>
              <a:t> is actually condensed into inclusion probabilities </a:t>
            </a:r>
            <a:r>
              <a:rPr lang="el-GR" sz="22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π</a:t>
            </a:r>
            <a:r>
              <a:rPr lang="it-IT" sz="2200" i="1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</a:t>
            </a:r>
            <a:endParaRPr lang="en-US" sz="2200" i="1" baseline="-25000" dirty="0" smtClean="0">
              <a:solidFill>
                <a:schemeClr val="bg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2400"/>
              </a:spcBef>
            </a:pPr>
            <a:r>
              <a:rPr lang="en-US" dirty="0" smtClean="0"/>
              <a:t>Nonetheless, under </a:t>
            </a:r>
            <a:r>
              <a:rPr lang="en-US" dirty="0"/>
              <a:t>ideal </a:t>
            </a:r>
            <a:r>
              <a:rPr lang="en-US" dirty="0" smtClean="0"/>
              <a:t>conditions, the </a:t>
            </a:r>
            <a:r>
              <a:rPr lang="en-US" dirty="0" smtClean="0">
                <a:solidFill>
                  <a:srgbClr val="FF0000"/>
                </a:solidFill>
              </a:rPr>
              <a:t>HT</a:t>
            </a:r>
            <a:r>
              <a:rPr lang="en-US" dirty="0" smtClean="0"/>
              <a:t> estimator has </a:t>
            </a:r>
            <a:r>
              <a:rPr lang="en-US" dirty="0">
                <a:solidFill>
                  <a:srgbClr val="FF0000"/>
                </a:solidFill>
              </a:rPr>
              <a:t>two very good </a:t>
            </a:r>
            <a:r>
              <a:rPr lang="en-US" dirty="0" smtClean="0">
                <a:solidFill>
                  <a:srgbClr val="FF0000"/>
                </a:solidFill>
              </a:rPr>
              <a:t>properties</a:t>
            </a:r>
            <a:endParaRPr lang="en-US" dirty="0"/>
          </a:p>
          <a:p>
            <a:pPr marL="6669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400" b="1" dirty="0"/>
              <a:t>It is </a:t>
            </a:r>
            <a:r>
              <a:rPr lang="en-US" sz="2400" b="1" dirty="0" smtClean="0">
                <a:solidFill>
                  <a:srgbClr val="FF0000"/>
                </a:solidFill>
              </a:rPr>
              <a:t>unbiased</a:t>
            </a:r>
          </a:p>
          <a:p>
            <a:pPr marL="666900" lvl="1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en-US" sz="2400" b="1" dirty="0" smtClean="0">
                <a:solidFill>
                  <a:srgbClr val="FF0000"/>
                </a:solidFill>
              </a:rPr>
              <a:t>Unbiased</a:t>
            </a:r>
            <a:r>
              <a:rPr lang="en-US" sz="2400" b="1" dirty="0" smtClean="0"/>
              <a:t> </a:t>
            </a:r>
            <a:r>
              <a:rPr lang="en-US" sz="2400" b="1" dirty="0"/>
              <a:t>estimators of its </a:t>
            </a:r>
            <a:r>
              <a:rPr lang="en-US" sz="2400" b="1" dirty="0">
                <a:solidFill>
                  <a:srgbClr val="FF0000"/>
                </a:solidFill>
              </a:rPr>
              <a:t>sampling </a:t>
            </a:r>
            <a:r>
              <a:rPr lang="en-US" sz="2400" b="1" dirty="0" smtClean="0">
                <a:solidFill>
                  <a:srgbClr val="FF0000"/>
                </a:solidFill>
              </a:rPr>
              <a:t>variance</a:t>
            </a:r>
            <a:r>
              <a:rPr lang="en-US" sz="2400" b="1" dirty="0" smtClean="0"/>
              <a:t> do exist</a:t>
            </a:r>
            <a:endParaRPr lang="en-US" sz="2400" b="1" dirty="0"/>
          </a:p>
          <a:p>
            <a:pPr>
              <a:spcBef>
                <a:spcPts val="2400"/>
              </a:spcBef>
            </a:pPr>
            <a:r>
              <a:rPr lang="en-US" u="sng" dirty="0" smtClean="0"/>
              <a:t>Remark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Ideal conditions</a:t>
            </a:r>
            <a:r>
              <a:rPr lang="en-US" dirty="0" smtClean="0"/>
              <a:t> means ignoring </a:t>
            </a:r>
            <a:r>
              <a:rPr lang="en-US" dirty="0"/>
              <a:t>all non-sampling errors</a:t>
            </a:r>
          </a:p>
          <a:p>
            <a:pPr lvl="1"/>
            <a:r>
              <a:rPr lang="en-US" sz="2200" dirty="0" smtClean="0"/>
              <a:t>list </a:t>
            </a:r>
            <a:r>
              <a:rPr lang="en-US" sz="2200" dirty="0"/>
              <a:t>problems, total and item nonresponse, measurement errors, 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(3/9)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5"/>
            <a:ext cx="8763000" cy="5400675"/>
          </a:xfrm>
        </p:spPr>
        <p:txBody>
          <a:bodyPr/>
          <a:lstStyle/>
          <a:p>
            <a:r>
              <a:rPr lang="en-US" dirty="0" smtClean="0"/>
              <a:t>Since HT is unbiased, the only way </a:t>
            </a:r>
            <a:r>
              <a:rPr lang="en-US" dirty="0" smtClean="0">
                <a:solidFill>
                  <a:srgbClr val="FF0000"/>
                </a:solidFill>
              </a:rPr>
              <a:t>Calibration Estimators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CAL</a:t>
            </a:r>
            <a:r>
              <a:rPr lang="en-US" dirty="0" smtClean="0"/>
              <a:t>) can possibly outperform HT is to provide </a:t>
            </a:r>
            <a:r>
              <a:rPr lang="en-US" dirty="0" smtClean="0">
                <a:solidFill>
                  <a:srgbClr val="FF0000"/>
                </a:solidFill>
              </a:rPr>
              <a:t>more precise</a:t>
            </a:r>
            <a:r>
              <a:rPr lang="en-US" dirty="0" smtClean="0"/>
              <a:t> estimates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This is indeed the first way calibration improves estimation:</a:t>
            </a:r>
          </a:p>
          <a:p>
            <a:pPr lvl="1">
              <a:spcBef>
                <a:spcPts val="2400"/>
              </a:spcBef>
              <a:spcAft>
                <a:spcPts val="1800"/>
              </a:spcAft>
            </a:pPr>
            <a:r>
              <a:rPr lang="en-US" sz="2400" b="1" dirty="0" smtClean="0"/>
              <a:t>Calibration Estimators are generally </a:t>
            </a:r>
            <a:r>
              <a:rPr lang="en-US" sz="2400" b="1" dirty="0" smtClean="0">
                <a:solidFill>
                  <a:srgbClr val="FF0000"/>
                </a:solidFill>
              </a:rPr>
              <a:t>more efficient</a:t>
            </a:r>
            <a:r>
              <a:rPr lang="en-US" sz="2400" b="1" dirty="0" smtClean="0"/>
              <a:t> (i.e. exhibit </a:t>
            </a:r>
            <a:r>
              <a:rPr lang="en-US" sz="2400" b="1" dirty="0" smtClean="0">
                <a:solidFill>
                  <a:srgbClr val="FF0000"/>
                </a:solidFill>
              </a:rPr>
              <a:t>smaller sampling variance</a:t>
            </a:r>
            <a:r>
              <a:rPr lang="en-US" sz="2400" b="1" dirty="0" smtClean="0"/>
              <a:t>) than Horvitz-Thompson Estimators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What’s more, it can be proved that the efficiency gain provided by calibration doesn’t come at the price of significant bias:</a:t>
            </a:r>
          </a:p>
          <a:p>
            <a:pPr lvl="1">
              <a:spcBef>
                <a:spcPts val="2400"/>
              </a:spcBef>
              <a:spcAft>
                <a:spcPts val="1800"/>
              </a:spcAft>
            </a:pPr>
            <a:r>
              <a:rPr lang="en-US" sz="2400" b="1" dirty="0"/>
              <a:t>Calibration </a:t>
            </a:r>
            <a:r>
              <a:rPr lang="en-US" sz="2400" b="1" dirty="0" smtClean="0"/>
              <a:t>Estimators </a:t>
            </a:r>
            <a:r>
              <a:rPr lang="en-US" sz="2400" b="1" dirty="0"/>
              <a:t>are </a:t>
            </a:r>
            <a:r>
              <a:rPr lang="en-US" sz="2400" b="1" dirty="0" smtClean="0">
                <a:solidFill>
                  <a:srgbClr val="FF0000"/>
                </a:solidFill>
              </a:rPr>
              <a:t>nearly unbiased</a:t>
            </a:r>
            <a:r>
              <a:rPr lang="en-US" sz="2400" b="1" dirty="0" smtClean="0"/>
              <a:t>, i.e</a:t>
            </a:r>
            <a:r>
              <a:rPr lang="en-US" sz="2400" b="1" dirty="0"/>
              <a:t>. </a:t>
            </a:r>
            <a:r>
              <a:rPr lang="en-US" sz="2400" b="1" dirty="0" smtClean="0"/>
              <a:t>their </a:t>
            </a:r>
            <a:r>
              <a:rPr lang="en-US" sz="2400" b="1" dirty="0" smtClean="0">
                <a:solidFill>
                  <a:srgbClr val="FF0000"/>
                </a:solidFill>
              </a:rPr>
              <a:t>bias is negligible</a:t>
            </a:r>
            <a:r>
              <a:rPr lang="en-US" sz="2400" b="1" dirty="0" smtClean="0"/>
              <a:t> in all large scale surveys</a:t>
            </a:r>
            <a:endParaRPr lang="en-US" sz="2400" b="1" dirty="0"/>
          </a:p>
          <a:p>
            <a:pPr lvl="1"/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043608" y="2564904"/>
            <a:ext cx="7992888" cy="108012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1043608" y="4869160"/>
            <a:ext cx="7992888" cy="108012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(4/9)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for the second good property of HT (i.e. </a:t>
            </a:r>
            <a:r>
              <a:rPr lang="en-US" dirty="0"/>
              <a:t>the possibility of unbiased variance </a:t>
            </a:r>
            <a:r>
              <a:rPr lang="en-US" dirty="0" smtClean="0"/>
              <a:t>estimation) again we have a substantial draw:</a:t>
            </a:r>
          </a:p>
          <a:p>
            <a:pPr lvl="1">
              <a:spcBef>
                <a:spcPts val="2400"/>
              </a:spcBef>
              <a:spcAft>
                <a:spcPts val="1800"/>
              </a:spcAft>
            </a:pPr>
            <a:r>
              <a:rPr lang="en-US" sz="2400" b="1" dirty="0" smtClean="0"/>
              <a:t>There exist </a:t>
            </a:r>
            <a:r>
              <a:rPr lang="en-US" sz="2400" b="1" dirty="0" smtClean="0">
                <a:solidFill>
                  <a:srgbClr val="FF0000"/>
                </a:solidFill>
              </a:rPr>
              <a:t>approximately unbiased</a:t>
            </a:r>
            <a:r>
              <a:rPr lang="en-US" sz="2400" b="1" dirty="0" smtClean="0"/>
              <a:t> estimators of Calibration Estimators </a:t>
            </a:r>
            <a:r>
              <a:rPr lang="en-US" sz="2400" b="1" dirty="0" smtClean="0">
                <a:solidFill>
                  <a:srgbClr val="FF0000"/>
                </a:solidFill>
              </a:rPr>
              <a:t>sampling variance</a:t>
            </a:r>
          </a:p>
          <a:p>
            <a:pPr lvl="0">
              <a:spcBef>
                <a:spcPts val="1800"/>
              </a:spcBef>
              <a:buClr>
                <a:srgbClr val="006699"/>
              </a:buClr>
            </a:pPr>
            <a:r>
              <a:rPr lang="en-US" dirty="0"/>
              <a:t>Thus, under ideal conditions, </a:t>
            </a:r>
            <a:r>
              <a:rPr lang="en-US" dirty="0" smtClean="0"/>
              <a:t>our </a:t>
            </a:r>
            <a:r>
              <a:rPr lang="en-US" dirty="0"/>
              <a:t>‘</a:t>
            </a:r>
            <a:r>
              <a:rPr lang="en-US" dirty="0">
                <a:solidFill>
                  <a:srgbClr val="FF0000"/>
                </a:solidFill>
              </a:rPr>
              <a:t>CAL vs </a:t>
            </a:r>
            <a:r>
              <a:rPr lang="en-US" dirty="0" smtClean="0">
                <a:solidFill>
                  <a:srgbClr val="FF0000"/>
                </a:solidFill>
              </a:rPr>
              <a:t>HT</a:t>
            </a:r>
            <a:r>
              <a:rPr lang="en-US" dirty="0" smtClean="0"/>
              <a:t>’ contest </a:t>
            </a:r>
            <a:r>
              <a:rPr lang="en-US" dirty="0"/>
              <a:t>ends with the following score:</a:t>
            </a:r>
          </a:p>
          <a:p>
            <a:pPr marL="781200" lvl="1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en-US" sz="2400" b="1" dirty="0" smtClean="0"/>
              <a:t>CAL </a:t>
            </a:r>
            <a:r>
              <a:rPr lang="en-US" sz="2400" b="1" dirty="0">
                <a:solidFill>
                  <a:srgbClr val="FF0000"/>
                </a:solidFill>
              </a:rPr>
              <a:t>beats</a:t>
            </a:r>
            <a:r>
              <a:rPr lang="en-US" sz="2400" b="1" dirty="0"/>
              <a:t> HT in </a:t>
            </a:r>
            <a:r>
              <a:rPr lang="en-US" sz="2400" b="1" dirty="0" smtClean="0">
                <a:solidFill>
                  <a:srgbClr val="FF0000"/>
                </a:solidFill>
              </a:rPr>
              <a:t>precision</a:t>
            </a:r>
          </a:p>
          <a:p>
            <a:pPr marL="781200" lvl="1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en-US" sz="2400" b="1" dirty="0" smtClean="0"/>
              <a:t>CAL </a:t>
            </a:r>
            <a:r>
              <a:rPr lang="en-US" sz="2400" b="1" dirty="0">
                <a:solidFill>
                  <a:srgbClr val="FF0000"/>
                </a:solidFill>
              </a:rPr>
              <a:t>ties</a:t>
            </a:r>
            <a:r>
              <a:rPr lang="en-US" sz="2400" b="1" dirty="0"/>
              <a:t> with HT in </a:t>
            </a:r>
            <a:r>
              <a:rPr lang="en-US" sz="2400" b="1" dirty="0" smtClean="0">
                <a:solidFill>
                  <a:srgbClr val="FF0000"/>
                </a:solidFill>
              </a:rPr>
              <a:t>bias</a:t>
            </a:r>
          </a:p>
          <a:p>
            <a:pPr marL="781200" lvl="1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en-US" sz="2400" b="1" dirty="0" smtClean="0"/>
              <a:t>CAL </a:t>
            </a:r>
            <a:r>
              <a:rPr lang="en-US" sz="2400" b="1" dirty="0">
                <a:solidFill>
                  <a:srgbClr val="FF0000"/>
                </a:solidFill>
              </a:rPr>
              <a:t>ties</a:t>
            </a:r>
            <a:r>
              <a:rPr lang="en-US" sz="2400" b="1" dirty="0"/>
              <a:t> with HT </a:t>
            </a:r>
            <a:r>
              <a:rPr lang="en-US" sz="2400" b="1" dirty="0" smtClean="0"/>
              <a:t>as for the possibility of obtaining good </a:t>
            </a:r>
            <a:r>
              <a:rPr lang="en-US" sz="2400" b="1" dirty="0" smtClean="0">
                <a:solidFill>
                  <a:srgbClr val="FF0000"/>
                </a:solidFill>
              </a:rPr>
              <a:t>sampling variance estimates</a:t>
            </a:r>
            <a:endParaRPr lang="en-US" sz="2400" b="1" dirty="0">
              <a:solidFill>
                <a:srgbClr val="FF0000"/>
              </a:solidFill>
            </a:endParaRPr>
          </a:p>
          <a:p>
            <a:pPr lvl="1">
              <a:spcBef>
                <a:spcPts val="2400"/>
              </a:spcBef>
              <a:spcAft>
                <a:spcPts val="1800"/>
              </a:spcAft>
            </a:pPr>
            <a:endParaRPr lang="en-US" sz="24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043608" y="1890000"/>
            <a:ext cx="7992888" cy="108012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(5/9)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5"/>
            <a:ext cx="8637588" cy="5472261"/>
          </a:xfrm>
        </p:spPr>
        <p:txBody>
          <a:bodyPr/>
          <a:lstStyle/>
          <a:p>
            <a:r>
              <a:rPr lang="en-US" dirty="0" smtClean="0"/>
              <a:t>So calibration determines more precise estimates, namely </a:t>
            </a:r>
            <a:r>
              <a:rPr lang="en-US" dirty="0" smtClean="0">
                <a:solidFill>
                  <a:srgbClr val="FF0000"/>
                </a:solidFill>
              </a:rPr>
              <a:t>tighter confidence intervals</a:t>
            </a:r>
          </a:p>
          <a:p>
            <a:r>
              <a:rPr lang="en-US" dirty="0" smtClean="0"/>
              <a:t>Unsurprisingly, </a:t>
            </a:r>
            <a:r>
              <a:rPr lang="en-US" dirty="0" smtClean="0">
                <a:solidFill>
                  <a:srgbClr val="FF0000"/>
                </a:solidFill>
              </a:rPr>
              <a:t>how much </a:t>
            </a:r>
            <a:r>
              <a:rPr lang="en-US" dirty="0" smtClean="0"/>
              <a:t>precision can be gained by calibration crucially </a:t>
            </a:r>
            <a:r>
              <a:rPr lang="en-US" dirty="0" smtClean="0">
                <a:solidFill>
                  <a:srgbClr val="FF0000"/>
                </a:solidFill>
              </a:rPr>
              <a:t>depends on</a:t>
            </a:r>
            <a:r>
              <a:rPr lang="en-US" dirty="0" smtClean="0"/>
              <a:t> the used </a:t>
            </a:r>
            <a:r>
              <a:rPr lang="en-US" dirty="0" smtClean="0">
                <a:solidFill>
                  <a:srgbClr val="FF0000"/>
                </a:solidFill>
              </a:rPr>
              <a:t>auxiliary information</a:t>
            </a:r>
          </a:p>
          <a:p>
            <a:pPr lvl="1">
              <a:spcBef>
                <a:spcPts val="2400"/>
              </a:spcBef>
              <a:spcAft>
                <a:spcPts val="1800"/>
              </a:spcAft>
            </a:pPr>
            <a:r>
              <a:rPr lang="en-US" sz="2400" b="1" dirty="0" smtClean="0"/>
              <a:t>The higher the </a:t>
            </a:r>
            <a:r>
              <a:rPr lang="en-US" sz="2400" b="1" dirty="0" smtClean="0">
                <a:solidFill>
                  <a:srgbClr val="FF0000"/>
                </a:solidFill>
              </a:rPr>
              <a:t>correlation</a:t>
            </a:r>
            <a:r>
              <a:rPr lang="en-US" sz="2400" b="1" dirty="0" smtClean="0"/>
              <a:t> between the </a:t>
            </a:r>
            <a:r>
              <a:rPr lang="en-US" sz="2400" b="1" dirty="0" smtClean="0">
                <a:solidFill>
                  <a:srgbClr val="FF0000"/>
                </a:solidFill>
              </a:rPr>
              <a:t>auxiliary variables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="1" dirty="0" smtClean="0"/>
              <a:t> and the </a:t>
            </a:r>
            <a:r>
              <a:rPr lang="en-US" sz="2400" b="1" dirty="0" smtClean="0">
                <a:solidFill>
                  <a:srgbClr val="FF0000"/>
                </a:solidFill>
              </a:rPr>
              <a:t>study variable</a:t>
            </a:r>
            <a:r>
              <a:rPr lang="en-US" sz="2400" b="1" dirty="0" smtClean="0"/>
              <a:t> </a:t>
            </a:r>
            <a:r>
              <a:rPr lang="en-US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b="1" dirty="0" smtClean="0"/>
              <a:t>, </a:t>
            </a:r>
            <a:r>
              <a:rPr lang="en-US" sz="2400" b="1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smaller</a:t>
            </a:r>
            <a:r>
              <a:rPr lang="en-US" sz="2400" b="1" dirty="0"/>
              <a:t> will be </a:t>
            </a:r>
            <a:r>
              <a:rPr lang="en-US" sz="2400" b="1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variance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 smtClean="0"/>
              <a:t>Stated in other words: auxiliary variables that </a:t>
            </a:r>
            <a:r>
              <a:rPr lang="en-US" dirty="0" smtClean="0">
                <a:solidFill>
                  <a:srgbClr val="FF0000"/>
                </a:solidFill>
              </a:rPr>
              <a:t>explain better</a:t>
            </a:r>
            <a:r>
              <a:rPr lang="en-US" dirty="0" smtClean="0"/>
              <a:t> </a:t>
            </a:r>
            <a:r>
              <a:rPr lang="en-US" dirty="0"/>
              <a:t>the study </a:t>
            </a:r>
            <a:r>
              <a:rPr lang="en-US" dirty="0" smtClean="0"/>
              <a:t>variable produce </a:t>
            </a:r>
            <a:r>
              <a:rPr lang="en-US" dirty="0" smtClean="0">
                <a:solidFill>
                  <a:srgbClr val="FF0000"/>
                </a:solidFill>
              </a:rPr>
              <a:t>more efficient</a:t>
            </a:r>
            <a:r>
              <a:rPr lang="en-US" dirty="0" smtClean="0"/>
              <a:t> calibration estimators</a:t>
            </a:r>
          </a:p>
          <a:p>
            <a:pPr>
              <a:spcBef>
                <a:spcPts val="1800"/>
              </a:spcBef>
            </a:pPr>
            <a:r>
              <a:rPr lang="en-US" u="sng" dirty="0" smtClean="0"/>
              <a:t>Remark</a:t>
            </a:r>
            <a:r>
              <a:rPr lang="en-US" dirty="0" smtClean="0"/>
              <a:t>: A strong point of </a:t>
            </a:r>
            <a:r>
              <a:rPr lang="en-US" dirty="0" smtClean="0">
                <a:solidFill>
                  <a:srgbClr val="FF0000"/>
                </a:solidFill>
              </a:rPr>
              <a:t>calibration</a:t>
            </a:r>
            <a:r>
              <a:rPr lang="en-US" dirty="0" smtClean="0"/>
              <a:t> is that it </a:t>
            </a:r>
            <a:r>
              <a:rPr lang="en-US" dirty="0" smtClean="0">
                <a:solidFill>
                  <a:srgbClr val="FF0000"/>
                </a:solidFill>
              </a:rPr>
              <a:t>does not require</a:t>
            </a:r>
            <a:r>
              <a:rPr lang="en-US" dirty="0" smtClean="0"/>
              <a:t> to build and fit an </a:t>
            </a:r>
            <a:r>
              <a:rPr lang="en-US" dirty="0" smtClean="0">
                <a:solidFill>
                  <a:srgbClr val="FF0000"/>
                </a:solidFill>
              </a:rPr>
              <a:t>explicit statistical model</a:t>
            </a:r>
            <a:r>
              <a:rPr lang="en-US" dirty="0" smtClean="0"/>
              <a:t> of </a:t>
            </a:r>
            <a:r>
              <a:rPr lang="en-US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/>
              <a:t> as a function of </a:t>
            </a:r>
            <a:r>
              <a:rPr lang="en-US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i="1" baseline="-25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 smtClean="0"/>
              <a:t>Just plug-in the know totals </a:t>
            </a:r>
            <a:r>
              <a:rPr lang="en-US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dirty="0" smtClean="0"/>
              <a:t>, and that’s it!</a:t>
            </a:r>
            <a:endParaRPr lang="en-US" sz="2200" dirty="0"/>
          </a:p>
          <a:p>
            <a:pPr lvl="1">
              <a:spcBef>
                <a:spcPts val="2400"/>
              </a:spcBef>
            </a:pPr>
            <a:endParaRPr lang="en-US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43608" y="2780928"/>
            <a:ext cx="7992888" cy="108012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(6/9)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far, we discussed how calibration improves survey estimation under ideal conditions, but </a:t>
            </a:r>
            <a:r>
              <a:rPr lang="en-US" dirty="0"/>
              <a:t>r</a:t>
            </a:r>
            <a:r>
              <a:rPr lang="en-US" dirty="0" smtClean="0"/>
              <a:t>eal-world surveys are inevitably affected by </a:t>
            </a:r>
            <a:r>
              <a:rPr lang="en-US" dirty="0" smtClean="0">
                <a:solidFill>
                  <a:srgbClr val="FF0000"/>
                </a:solidFill>
              </a:rPr>
              <a:t>non-sampling errors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All of these errors - notably unit </a:t>
            </a:r>
            <a:r>
              <a:rPr lang="en-US" dirty="0" smtClean="0">
                <a:solidFill>
                  <a:srgbClr val="FF0000"/>
                </a:solidFill>
              </a:rPr>
              <a:t>nonresponse</a:t>
            </a:r>
            <a:r>
              <a:rPr lang="en-US" dirty="0" smtClean="0"/>
              <a:t> and list imperfections (e.g. </a:t>
            </a:r>
            <a:r>
              <a:rPr lang="en-US" dirty="0" smtClean="0">
                <a:solidFill>
                  <a:srgbClr val="FF0000"/>
                </a:solidFill>
              </a:rPr>
              <a:t>under-coverage</a:t>
            </a:r>
            <a:r>
              <a:rPr lang="en-US" dirty="0" smtClean="0"/>
              <a:t>) - can severely </a:t>
            </a:r>
            <a:r>
              <a:rPr lang="en-US" dirty="0" smtClean="0">
                <a:solidFill>
                  <a:srgbClr val="FF0000"/>
                </a:solidFill>
              </a:rPr>
              <a:t>damage estimation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altLang="en-US" sz="2400" b="1" dirty="0">
                <a:solidFill>
                  <a:srgbClr val="FF0000"/>
                </a:solidFill>
              </a:rPr>
              <a:t>bias</a:t>
            </a:r>
            <a:r>
              <a:rPr lang="en-US" altLang="en-US" sz="2400" b="1" dirty="0"/>
              <a:t> is </a:t>
            </a:r>
            <a:r>
              <a:rPr lang="en-US" altLang="en-US" sz="2400" b="1" dirty="0" smtClean="0"/>
              <a:t>the </a:t>
            </a:r>
            <a:r>
              <a:rPr lang="en-US" altLang="en-US" sz="2400" b="1" dirty="0"/>
              <a:t>most dangerous </a:t>
            </a:r>
            <a:r>
              <a:rPr lang="en-US" altLang="en-US" sz="2400" b="1" dirty="0" smtClean="0"/>
              <a:t>drawback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solidFill>
                  <a:srgbClr val="FF0000"/>
                </a:solidFill>
              </a:rPr>
              <a:t>Horvitz-Thompson</a:t>
            </a:r>
            <a:r>
              <a:rPr lang="en-US" dirty="0" smtClean="0"/>
              <a:t> estimators </a:t>
            </a:r>
            <a:r>
              <a:rPr lang="en-US" dirty="0" smtClean="0">
                <a:solidFill>
                  <a:srgbClr val="FF0000"/>
                </a:solidFill>
              </a:rPr>
              <a:t>do not offer any protection</a:t>
            </a:r>
            <a:r>
              <a:rPr lang="en-US" dirty="0" smtClean="0"/>
              <a:t> against nonresponse/under-coverage bias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On the contrary, </a:t>
            </a:r>
            <a:r>
              <a:rPr lang="en-US" b="1" dirty="0" smtClean="0">
                <a:solidFill>
                  <a:srgbClr val="FF0000"/>
                </a:solidFill>
              </a:rPr>
              <a:t>Calibration</a:t>
            </a:r>
            <a:r>
              <a:rPr lang="en-US" b="1" dirty="0" smtClean="0"/>
              <a:t> techniques </a:t>
            </a:r>
            <a:r>
              <a:rPr lang="en-US" b="1" dirty="0" smtClean="0">
                <a:solidFill>
                  <a:srgbClr val="FF0000"/>
                </a:solidFill>
              </a:rPr>
              <a:t>can effectively reduce</a:t>
            </a:r>
            <a:r>
              <a:rPr lang="en-US" b="1" dirty="0" smtClean="0"/>
              <a:t> nonresponse/under-coverage bias</a:t>
            </a:r>
          </a:p>
          <a:p>
            <a:endParaRPr lang="en-US" sz="2200" dirty="0"/>
          </a:p>
        </p:txBody>
      </p:sp>
      <p:sp>
        <p:nvSpPr>
          <p:cNvPr id="4" name="Rettangolo 3"/>
          <p:cNvSpPr/>
          <p:nvPr/>
        </p:nvSpPr>
        <p:spPr>
          <a:xfrm>
            <a:off x="1043608" y="3501008"/>
            <a:ext cx="4824536" cy="576064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683568" y="5157192"/>
            <a:ext cx="8280920" cy="1008112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Philippines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44321"/>
            <a:ext cx="8637588" cy="3792991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>
                <a:solidFill>
                  <a:srgbClr val="FF0000"/>
                </a:solidFill>
              </a:rPr>
              <a:t>Age-sex pyramids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1055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Philippines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27045"/>
            <a:ext cx="8637588" cy="3106211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 smtClean="0">
                <a:solidFill>
                  <a:srgbClr val="FF0000"/>
                </a:solidFill>
              </a:rPr>
              <a:t>Household distribution by household size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0348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Thailand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20888"/>
            <a:ext cx="8637588" cy="3868035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>
                <a:solidFill>
                  <a:srgbClr val="FF0000"/>
                </a:solidFill>
              </a:rPr>
              <a:t>Age-sex pyramids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69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Thailand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 smtClean="0">
                <a:solidFill>
                  <a:srgbClr val="FF0000"/>
                </a:solidFill>
              </a:rPr>
              <a:t>Household distribution by household size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9929"/>
            <a:ext cx="8637588" cy="3133327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9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Calibration?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solidFill>
                  <a:srgbClr val="FF0000"/>
                </a:solidFill>
              </a:rPr>
              <a:t>Calibration</a:t>
            </a:r>
            <a:r>
              <a:rPr lang="en-US" sz="2200" dirty="0" smtClean="0"/>
              <a:t> is a method to </a:t>
            </a:r>
            <a:r>
              <a:rPr lang="en-US" sz="2200" dirty="0" smtClean="0">
                <a:solidFill>
                  <a:srgbClr val="FF0000"/>
                </a:solidFill>
              </a:rPr>
              <a:t>improve</a:t>
            </a:r>
            <a:r>
              <a:rPr lang="en-US" sz="2200" dirty="0" smtClean="0"/>
              <a:t> the quality of survey </a:t>
            </a:r>
            <a:r>
              <a:rPr lang="en-US" sz="2200" dirty="0" smtClean="0">
                <a:solidFill>
                  <a:srgbClr val="FF0000"/>
                </a:solidFill>
              </a:rPr>
              <a:t>estimates</a:t>
            </a:r>
            <a:r>
              <a:rPr lang="en-US" sz="2200" dirty="0" smtClean="0"/>
              <a:t> by using available </a:t>
            </a:r>
            <a:r>
              <a:rPr lang="en-US" sz="2200" dirty="0" smtClean="0">
                <a:solidFill>
                  <a:srgbClr val="FF0000"/>
                </a:solidFill>
              </a:rPr>
              <a:t>auxiliary information</a:t>
            </a:r>
            <a:r>
              <a:rPr lang="en-US" sz="2200" dirty="0" smtClean="0"/>
              <a:t> on the target population in a </a:t>
            </a:r>
            <a:r>
              <a:rPr lang="en-US" sz="2200" dirty="0" smtClean="0">
                <a:solidFill>
                  <a:srgbClr val="FF0000"/>
                </a:solidFill>
              </a:rPr>
              <a:t>systematic</a:t>
            </a:r>
            <a:r>
              <a:rPr lang="en-US" sz="2200" dirty="0" smtClean="0"/>
              <a:t> and </a:t>
            </a:r>
            <a:r>
              <a:rPr lang="en-US" sz="2200" dirty="0" smtClean="0">
                <a:solidFill>
                  <a:srgbClr val="FF0000"/>
                </a:solidFill>
              </a:rPr>
              <a:t>rigorous way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This method generates a whole class of estimators: </a:t>
            </a:r>
            <a:r>
              <a:rPr lang="en-US" dirty="0" smtClean="0">
                <a:solidFill>
                  <a:srgbClr val="FF0000"/>
                </a:solidFill>
              </a:rPr>
              <a:t>Calibration Estimators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sz="2200" dirty="0" smtClean="0"/>
              <a:t>Definition above has three main components:</a:t>
            </a:r>
          </a:p>
          <a:p>
            <a:pPr marL="666900" lvl="1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goal</a:t>
            </a:r>
            <a:r>
              <a:rPr lang="en-US" dirty="0" smtClean="0"/>
              <a:t> = </a:t>
            </a:r>
            <a:r>
              <a:rPr lang="en-US" b="1" dirty="0" smtClean="0"/>
              <a:t>higher quality estimates</a:t>
            </a:r>
          </a:p>
          <a:p>
            <a:pPr marL="666900" lvl="1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means</a:t>
            </a:r>
            <a:r>
              <a:rPr lang="en-US" dirty="0" smtClean="0"/>
              <a:t> to achieve the goal = </a:t>
            </a:r>
            <a:r>
              <a:rPr lang="en-US" b="1" dirty="0" smtClean="0"/>
              <a:t>auxiliary information</a:t>
            </a:r>
          </a:p>
          <a:p>
            <a:pPr marL="666900" lvl="1" indent="-342900">
              <a:spcBef>
                <a:spcPts val="600"/>
              </a:spcBef>
              <a:buFont typeface="+mj-lt"/>
              <a:buAutoNum type="arabicParenR"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method</a:t>
            </a:r>
            <a:r>
              <a:rPr lang="en-US" dirty="0" smtClean="0"/>
              <a:t> to leverage the means so as to reach </a:t>
            </a:r>
            <a:r>
              <a:rPr lang="en-US" dirty="0"/>
              <a:t>the </a:t>
            </a:r>
            <a:r>
              <a:rPr lang="en-US" dirty="0" smtClean="0"/>
              <a:t>goal = </a:t>
            </a:r>
            <a:r>
              <a:rPr lang="en-US" b="1" dirty="0" smtClean="0"/>
              <a:t>calibration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All three components need further clarification:</a:t>
            </a:r>
            <a:endParaRPr lang="en-US" sz="2200" dirty="0"/>
          </a:p>
          <a:p>
            <a:pPr lvl="1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Higher quality estimates</a:t>
            </a:r>
            <a:r>
              <a:rPr lang="en-US" dirty="0" smtClean="0"/>
              <a:t>: (</a:t>
            </a:r>
            <a:r>
              <a:rPr lang="en-US" dirty="0" err="1" smtClean="0"/>
              <a:t>i</a:t>
            </a:r>
            <a:r>
              <a:rPr lang="en-US" dirty="0" smtClean="0"/>
              <a:t>) as compared to which reference </a:t>
            </a:r>
            <a:r>
              <a:rPr lang="en-US" dirty="0"/>
              <a:t>estimator</a:t>
            </a:r>
            <a:r>
              <a:rPr lang="en-US" dirty="0" smtClean="0"/>
              <a:t>?   (ii) with </a:t>
            </a:r>
            <a:r>
              <a:rPr lang="en-US" dirty="0"/>
              <a:t>respect to which quality measures?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Auxiliary information</a:t>
            </a:r>
            <a:r>
              <a:rPr lang="en-US" dirty="0" smtClean="0"/>
              <a:t>: (</a:t>
            </a:r>
            <a:r>
              <a:rPr lang="en-US" dirty="0" err="1" smtClean="0"/>
              <a:t>i</a:t>
            </a:r>
            <a:r>
              <a:rPr lang="en-US" dirty="0" smtClean="0"/>
              <a:t>) what kind of information? (ii) where can we get it?</a:t>
            </a:r>
          </a:p>
          <a:p>
            <a:pPr lvl="1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Calibration method</a:t>
            </a:r>
            <a:r>
              <a:rPr lang="en-US" dirty="0" smtClean="0"/>
              <a:t>: how does it work in practice?</a:t>
            </a:r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683568" y="980728"/>
            <a:ext cx="8064896" cy="108012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>
                <a:solidFill>
                  <a:srgbClr val="FF0000"/>
                </a:solidFill>
              </a:rPr>
              <a:t>Age-sex pyramids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Vietnam</a:t>
            </a:r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20888"/>
            <a:ext cx="8637588" cy="3674297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5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Detour to the Real World: </a:t>
            </a:r>
            <a:r>
              <a:rPr lang="en-US" dirty="0" smtClean="0">
                <a:solidFill>
                  <a:srgbClr val="FF0000"/>
                </a:solidFill>
              </a:rPr>
              <a:t>Vietnam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381000" y="908720"/>
            <a:ext cx="8763000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anose="020B0604020202020204" pitchFamily="34" charset="0"/>
              <a:buChar char="•"/>
              <a:defRPr sz="2400">
                <a:solidFill>
                  <a:srgbClr val="0066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12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90000"/>
              <a:buFont typeface="Wingdings" panose="05000000000000000000" pitchFamily="2" charset="2"/>
              <a:buChar char=""/>
              <a:defRPr sz="2000">
                <a:solidFill>
                  <a:srgbClr val="006699"/>
                </a:solidFill>
                <a:latin typeface="Calibri" panose="020F0502020204030204" pitchFamily="34" charset="0"/>
              </a:defRPr>
            </a:lvl2pPr>
            <a:lvl3pPr marL="900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6699"/>
              </a:buClr>
              <a:buSzPct val="50000"/>
              <a:buFont typeface="Wingdings" panose="05000000000000000000" pitchFamily="2" charset="2"/>
              <a:buChar char="u"/>
              <a:defRPr sz="1800">
                <a:solidFill>
                  <a:srgbClr val="006699"/>
                </a:solidFill>
                <a:latin typeface="Calibri" panose="020F0502020204030204" pitchFamily="34" charset="0"/>
              </a:defRPr>
            </a:lvl3pPr>
            <a:lvl4pPr marL="122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60000"/>
              <a:buFont typeface="Wingdings" panose="05000000000000000000" pitchFamily="2" charset="2"/>
              <a:buChar char="u"/>
              <a:defRPr sz="1600">
                <a:solidFill>
                  <a:srgbClr val="006699"/>
                </a:solidFill>
                <a:latin typeface="Calibri" panose="020F0502020204030204" pitchFamily="34" charset="0"/>
              </a:defRPr>
            </a:lvl4pPr>
            <a:lvl5pPr marL="1512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6699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rgbClr val="333399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kern="0" dirty="0" smtClean="0"/>
              <a:t>Census vs Estimates from Closest Socio-Economic Survey</a:t>
            </a:r>
          </a:p>
          <a:p>
            <a:pPr>
              <a:spcBef>
                <a:spcPts val="600"/>
              </a:spcBef>
            </a:pPr>
            <a:r>
              <a:rPr lang="en-US" sz="2200" b="1" kern="0" dirty="0" smtClean="0">
                <a:solidFill>
                  <a:srgbClr val="FF0000"/>
                </a:solidFill>
              </a:rPr>
              <a:t>Household distribution by household size</a:t>
            </a:r>
            <a:endParaRPr lang="en-US" sz="2200" b="1" kern="0" dirty="0" smtClean="0"/>
          </a:p>
          <a:p>
            <a:pPr lvl="1"/>
            <a:r>
              <a:rPr lang="en-US" kern="0" dirty="0" smtClean="0"/>
              <a:t>Observed </a:t>
            </a:r>
            <a:r>
              <a:rPr lang="en-US" kern="0" dirty="0" smtClean="0">
                <a:solidFill>
                  <a:srgbClr val="FF0000"/>
                </a:solidFill>
              </a:rPr>
              <a:t>discrepancies</a:t>
            </a:r>
            <a:r>
              <a:rPr lang="en-US" kern="0" dirty="0" smtClean="0"/>
              <a:t> are symptoms of </a:t>
            </a:r>
            <a:r>
              <a:rPr lang="en-US" kern="0" dirty="0" smtClean="0">
                <a:solidFill>
                  <a:srgbClr val="FF0000"/>
                </a:solidFill>
              </a:rPr>
              <a:t>bias</a:t>
            </a:r>
            <a:r>
              <a:rPr lang="en-US" kern="0" dirty="0" smtClean="0"/>
              <a:t> (whatever the cause could be) </a:t>
            </a:r>
            <a:endParaRPr lang="en-US" kern="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64904"/>
            <a:ext cx="8637588" cy="3138124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95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(7/9)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it was for the efficiency gain, </a:t>
            </a:r>
            <a:r>
              <a:rPr lang="en-US" dirty="0" smtClean="0">
                <a:solidFill>
                  <a:srgbClr val="FF0000"/>
                </a:solidFill>
              </a:rPr>
              <a:t>calibration effectiveness</a:t>
            </a:r>
            <a:r>
              <a:rPr lang="en-US" dirty="0" smtClean="0"/>
              <a:t> in  softening nonresponse or under-coverage bias </a:t>
            </a:r>
            <a:r>
              <a:rPr lang="en-US" dirty="0"/>
              <a:t>crucially </a:t>
            </a:r>
            <a:r>
              <a:rPr lang="en-US" dirty="0">
                <a:solidFill>
                  <a:srgbClr val="FF0000"/>
                </a:solidFill>
              </a:rPr>
              <a:t>depends on</a:t>
            </a:r>
            <a:r>
              <a:rPr lang="en-US" dirty="0"/>
              <a:t> the used </a:t>
            </a:r>
            <a:r>
              <a:rPr lang="en-US" dirty="0">
                <a:solidFill>
                  <a:srgbClr val="FF0000"/>
                </a:solidFill>
              </a:rPr>
              <a:t>auxiliary information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To fight </a:t>
            </a:r>
            <a:r>
              <a:rPr lang="en-US" b="1" dirty="0" smtClean="0">
                <a:solidFill>
                  <a:srgbClr val="FF0000"/>
                </a:solidFill>
              </a:rPr>
              <a:t>nonresponse bias</a:t>
            </a:r>
            <a:r>
              <a:rPr lang="en-US" dirty="0" smtClean="0"/>
              <a:t> </a:t>
            </a:r>
          </a:p>
          <a:p>
            <a:pPr lvl="1">
              <a:spcBef>
                <a:spcPts val="180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FF0000"/>
                </a:solidFill>
              </a:rPr>
              <a:t>auxiliary variables</a:t>
            </a:r>
            <a:r>
              <a:rPr lang="en-US" sz="2400" b="1" dirty="0"/>
              <a:t> should be able to </a:t>
            </a:r>
            <a:r>
              <a:rPr lang="en-US" sz="2400" b="1" dirty="0">
                <a:solidFill>
                  <a:srgbClr val="FF0000"/>
                </a:solidFill>
              </a:rPr>
              <a:t>explain the response </a:t>
            </a:r>
            <a:r>
              <a:rPr lang="en-US" sz="2400" b="1" dirty="0" smtClean="0">
                <a:solidFill>
                  <a:srgbClr val="FF0000"/>
                </a:solidFill>
              </a:rPr>
              <a:t>probability</a:t>
            </a:r>
            <a:r>
              <a:rPr lang="en-US" sz="2400" b="1" dirty="0" smtClean="0"/>
              <a:t> </a:t>
            </a:r>
            <a:r>
              <a:rPr lang="el-GR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ϕ</a:t>
            </a:r>
            <a:r>
              <a:rPr lang="it-IT" sz="2400" i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it-IT" sz="2200" i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/>
              <a:t>of </a:t>
            </a:r>
            <a:r>
              <a:rPr lang="en-US" sz="2400" b="1" dirty="0"/>
              <a:t>population </a:t>
            </a:r>
            <a:r>
              <a:rPr lang="en-US" sz="2400" b="1" dirty="0" smtClean="0"/>
              <a:t>units</a:t>
            </a:r>
          </a:p>
          <a:p>
            <a:pPr lvl="0">
              <a:spcBef>
                <a:spcPts val="2400"/>
              </a:spcBef>
              <a:buClr>
                <a:srgbClr val="006699"/>
              </a:buClr>
            </a:pPr>
            <a:r>
              <a:rPr lang="en-US" dirty="0"/>
              <a:t>To fight </a:t>
            </a:r>
            <a:r>
              <a:rPr lang="en-US" b="1" dirty="0" smtClean="0">
                <a:solidFill>
                  <a:srgbClr val="FF0000"/>
                </a:solidFill>
              </a:rPr>
              <a:t>under-coverage bias</a:t>
            </a:r>
            <a:endParaRPr lang="en-US" b="1" dirty="0"/>
          </a:p>
          <a:p>
            <a:pPr lvl="1">
              <a:spcBef>
                <a:spcPts val="1800"/>
              </a:spcBef>
              <a:spcAft>
                <a:spcPts val="1800"/>
              </a:spcAft>
            </a:pPr>
            <a:r>
              <a:rPr lang="en-US" sz="2400" b="1" dirty="0" smtClean="0"/>
              <a:t>auxiliary variables should come from some </a:t>
            </a:r>
            <a:r>
              <a:rPr lang="en-US" sz="2400" b="1" dirty="0" smtClean="0">
                <a:solidFill>
                  <a:srgbClr val="FF0000"/>
                </a:solidFill>
              </a:rPr>
              <a:t>more complete, accurate and up-to-date list</a:t>
            </a:r>
            <a:r>
              <a:rPr lang="en-US" sz="2400" b="1" dirty="0" smtClean="0"/>
              <a:t> than the one used for sampling</a:t>
            </a:r>
            <a:endParaRPr lang="en-US" sz="2400" b="1" dirty="0"/>
          </a:p>
        </p:txBody>
      </p:sp>
      <p:sp>
        <p:nvSpPr>
          <p:cNvPr id="4" name="Rettangolo 3"/>
          <p:cNvSpPr/>
          <p:nvPr/>
        </p:nvSpPr>
        <p:spPr>
          <a:xfrm>
            <a:off x="683568" y="2348880"/>
            <a:ext cx="8280920" cy="1584176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tangolo 4"/>
          <p:cNvSpPr/>
          <p:nvPr/>
        </p:nvSpPr>
        <p:spPr>
          <a:xfrm>
            <a:off x="683568" y="4221088"/>
            <a:ext cx="8280920" cy="1584176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Estimation by Calibration </a:t>
            </a:r>
            <a:r>
              <a:rPr lang="en-US" dirty="0" smtClean="0"/>
              <a:t>(8/9)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1800"/>
              </a:spcBef>
              <a:buClr>
                <a:srgbClr val="006699"/>
              </a:buClr>
            </a:pPr>
            <a:r>
              <a:rPr lang="en-US" u="sng" dirty="0" smtClean="0"/>
              <a:t>Remark</a:t>
            </a:r>
            <a:r>
              <a:rPr lang="en-US" dirty="0"/>
              <a:t>: </a:t>
            </a:r>
            <a:r>
              <a:rPr lang="en-US" dirty="0" smtClean="0"/>
              <a:t>When </a:t>
            </a:r>
            <a:r>
              <a:rPr lang="en-US" dirty="0" smtClean="0">
                <a:solidFill>
                  <a:srgbClr val="FF0000"/>
                </a:solidFill>
              </a:rPr>
              <a:t>nonresponse bias</a:t>
            </a:r>
            <a:r>
              <a:rPr lang="en-US" dirty="0" smtClean="0"/>
              <a:t> is concerned, a </a:t>
            </a:r>
            <a:r>
              <a:rPr lang="en-US" dirty="0"/>
              <a:t>strong point of </a:t>
            </a:r>
            <a:r>
              <a:rPr lang="en-US" dirty="0">
                <a:solidFill>
                  <a:srgbClr val="FF0000"/>
                </a:solidFill>
              </a:rPr>
              <a:t>calibration</a:t>
            </a:r>
            <a:r>
              <a:rPr lang="en-US" dirty="0"/>
              <a:t> is that it </a:t>
            </a:r>
            <a:r>
              <a:rPr lang="en-US" dirty="0">
                <a:solidFill>
                  <a:srgbClr val="FF0000"/>
                </a:solidFill>
              </a:rPr>
              <a:t>does not require</a:t>
            </a:r>
            <a:r>
              <a:rPr lang="en-US" dirty="0"/>
              <a:t> to </a:t>
            </a:r>
            <a:r>
              <a:rPr lang="en-US" dirty="0" smtClean="0"/>
              <a:t>build and fit </a:t>
            </a:r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explicit statistical model </a:t>
            </a:r>
            <a:r>
              <a:rPr lang="en-US" dirty="0" smtClean="0">
                <a:solidFill>
                  <a:srgbClr val="FF0000"/>
                </a:solidFill>
              </a:rPr>
              <a:t>for response probabilities</a:t>
            </a:r>
            <a:r>
              <a:rPr lang="en-US" dirty="0" smtClean="0"/>
              <a:t> </a:t>
            </a:r>
            <a:r>
              <a:rPr lang="el-GR" i="1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ϕ</a:t>
            </a:r>
            <a:r>
              <a:rPr lang="it-IT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/>
              <a:t> </a:t>
            </a:r>
            <a:r>
              <a:rPr lang="en-US" dirty="0"/>
              <a:t>as a function of </a:t>
            </a:r>
            <a:r>
              <a:rPr lang="en-US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/>
              <a:t>Just plug-in the know totals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dirty="0"/>
              <a:t>, and </a:t>
            </a:r>
            <a:r>
              <a:rPr lang="en-US" sz="2200" dirty="0" smtClean="0"/>
              <a:t>that’s </a:t>
            </a:r>
            <a:r>
              <a:rPr lang="en-US" sz="2200" dirty="0"/>
              <a:t>it</a:t>
            </a:r>
            <a:r>
              <a:rPr lang="en-US" sz="2200" dirty="0" smtClean="0"/>
              <a:t>!</a:t>
            </a:r>
          </a:p>
          <a:p>
            <a:pPr lvl="0">
              <a:spcBef>
                <a:spcPts val="3600"/>
              </a:spcBef>
              <a:buClr>
                <a:srgbClr val="006699"/>
              </a:buClr>
            </a:pPr>
            <a:r>
              <a:rPr lang="en-US" u="sng" dirty="0" smtClean="0"/>
              <a:t>Remark</a:t>
            </a:r>
            <a:r>
              <a:rPr lang="en-US" dirty="0" smtClean="0"/>
              <a:t>: In real-world surveys, calibration can </a:t>
            </a:r>
            <a:r>
              <a:rPr lang="en-US" dirty="0" smtClean="0">
                <a:solidFill>
                  <a:srgbClr val="FF0000"/>
                </a:solidFill>
              </a:rPr>
              <a:t>simultaneously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reduce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bias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increase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precision</a:t>
            </a:r>
            <a:r>
              <a:rPr lang="en-US" dirty="0" smtClean="0"/>
              <a:t> of survey estimates. This result can be achieved provided a set of </a:t>
            </a:r>
            <a:r>
              <a:rPr lang="en-US" dirty="0" smtClean="0">
                <a:solidFill>
                  <a:srgbClr val="FF0000"/>
                </a:solidFill>
              </a:rPr>
              <a:t>powerful</a:t>
            </a:r>
            <a:r>
              <a:rPr lang="en-US" dirty="0" smtClean="0"/>
              <a:t> auxiliary variables </a:t>
            </a:r>
            <a:r>
              <a:rPr lang="en-US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/>
              <a:t> is available</a:t>
            </a:r>
            <a:endParaRPr lang="en-US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600"/>
              </a:spcAft>
            </a:pPr>
            <a:r>
              <a:rPr lang="en-US" sz="2200" dirty="0" smtClean="0"/>
              <a:t>Some of the </a:t>
            </a:r>
            <a:r>
              <a:rPr lang="en-US" sz="2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/>
              <a:t>should explain the </a:t>
            </a:r>
            <a:r>
              <a:rPr lang="en-US" sz="2200" dirty="0"/>
              <a:t>response </a:t>
            </a:r>
            <a:r>
              <a:rPr lang="en-US" sz="2200" dirty="0" smtClean="0"/>
              <a:t>probabilities </a:t>
            </a:r>
            <a:r>
              <a:rPr lang="el-GR" sz="2200" i="1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ϕ</a:t>
            </a:r>
            <a:r>
              <a:rPr lang="it-IT" sz="22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</a:t>
            </a:r>
            <a:endParaRPr lang="en-US" sz="2200" dirty="0"/>
          </a:p>
          <a:p>
            <a:pPr lvl="1"/>
            <a:r>
              <a:rPr lang="en-US" sz="2200" dirty="0"/>
              <a:t>Some of the </a:t>
            </a:r>
            <a:r>
              <a:rPr lang="en-US" sz="2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/>
              <a:t>should </a:t>
            </a:r>
            <a:r>
              <a:rPr lang="en-US" sz="2200" dirty="0" err="1" smtClean="0"/>
              <a:t>covary</a:t>
            </a:r>
            <a:r>
              <a:rPr lang="en-US" sz="2200" dirty="0" smtClean="0"/>
              <a:t> </a:t>
            </a:r>
            <a:r>
              <a:rPr lang="en-US" sz="2200" dirty="0"/>
              <a:t>with the </a:t>
            </a:r>
            <a:r>
              <a:rPr lang="en-US" sz="2200" dirty="0" smtClean="0"/>
              <a:t>main study variable(s) </a:t>
            </a:r>
            <a:r>
              <a:rPr lang="it-IT" sz="2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it-IT" sz="2200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607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Improved Estimation by </a:t>
            </a:r>
            <a:r>
              <a:rPr lang="en-US" sz="3200" dirty="0" smtClean="0"/>
              <a:t>Calibration: </a:t>
            </a:r>
            <a:r>
              <a:rPr lang="en-US" sz="4400" dirty="0" smtClean="0">
                <a:solidFill>
                  <a:srgbClr val="FF0000"/>
                </a:solidFill>
              </a:rPr>
              <a:t>Wrap-up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 smtClean="0"/>
              <a:t>Under ideal conditions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Calibration estimators are nearly unbiased and more efficient than Horvitz-Thompson estimators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Good approximate estimators of their sampling variance are available, so that meaningful confidence intervals can be computed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The precision gain provided by calibration does not require any statistical modelling effort: one has just to plug-in auxiliary information</a:t>
            </a:r>
          </a:p>
          <a:p>
            <a:pPr>
              <a:spcBef>
                <a:spcPts val="1800"/>
              </a:spcBef>
            </a:pPr>
            <a:r>
              <a:rPr lang="en-US" sz="2200" b="1" dirty="0" smtClean="0"/>
              <a:t>In real-world surveys, </a:t>
            </a:r>
            <a:r>
              <a:rPr lang="en-US" sz="2200" b="1" smtClean="0"/>
              <a:t>which are inevitably </a:t>
            </a:r>
            <a:r>
              <a:rPr lang="en-US" sz="2200" b="1" dirty="0" smtClean="0"/>
              <a:t>affected by bias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Calibration can be successfully exploited to reduce survey bias, while Horvitz-Thompson estimators can not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Calibration </a:t>
            </a:r>
            <a:r>
              <a:rPr lang="en-US" dirty="0"/>
              <a:t>does not require any statistical modelling </a:t>
            </a:r>
            <a:r>
              <a:rPr lang="en-US" dirty="0" smtClean="0"/>
              <a:t>effort to counter survey bias: </a:t>
            </a:r>
            <a:r>
              <a:rPr lang="en-US" dirty="0"/>
              <a:t>one has just to plug-in auxiliary </a:t>
            </a:r>
            <a:r>
              <a:rPr lang="en-US" dirty="0" smtClean="0"/>
              <a:t>information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Provided powerful auxiliary information is available, calibration can simultaneously reduce survey bias and increase estimates precision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2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Benefits of Calibration (1/3)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Calibration </a:t>
            </a:r>
            <a:r>
              <a:rPr lang="en-US" dirty="0"/>
              <a:t>estimators are </a:t>
            </a:r>
            <a:r>
              <a:rPr lang="en-US" dirty="0">
                <a:solidFill>
                  <a:srgbClr val="FF0000"/>
                </a:solidFill>
              </a:rPr>
              <a:t>weighted estimators</a:t>
            </a:r>
            <a:r>
              <a:rPr lang="en-US" dirty="0"/>
              <a:t>, their form looks </a:t>
            </a:r>
            <a:r>
              <a:rPr lang="en-US" dirty="0">
                <a:solidFill>
                  <a:srgbClr val="FF0000"/>
                </a:solidFill>
              </a:rPr>
              <a:t>natural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familiar</a:t>
            </a:r>
            <a:r>
              <a:rPr lang="en-US" dirty="0"/>
              <a:t>, quite similar to HT</a:t>
            </a:r>
          </a:p>
          <a:p>
            <a:pPr lvl="1"/>
            <a:r>
              <a:rPr lang="en-US" sz="2200" dirty="0"/>
              <a:t>They are easy to understand </a:t>
            </a:r>
            <a:r>
              <a:rPr lang="en-US" sz="2200" dirty="0" smtClean="0"/>
              <a:t>and explain at </a:t>
            </a:r>
            <a:r>
              <a:rPr lang="en-US" sz="2200" dirty="0"/>
              <a:t>an intuitive </a:t>
            </a:r>
            <a:r>
              <a:rPr lang="en-US" sz="2200" dirty="0" smtClean="0"/>
              <a:t>level</a:t>
            </a:r>
            <a:endParaRPr lang="en-US" sz="2200" dirty="0"/>
          </a:p>
          <a:p>
            <a:pPr>
              <a:spcBef>
                <a:spcPts val="3000"/>
              </a:spcBef>
            </a:pPr>
            <a:r>
              <a:rPr lang="en-US" dirty="0" smtClean="0"/>
              <a:t>The idea of imposing </a:t>
            </a:r>
            <a:r>
              <a:rPr lang="en-US" dirty="0" smtClean="0">
                <a:solidFill>
                  <a:srgbClr val="FF0000"/>
                </a:solidFill>
              </a:rPr>
              <a:t>calibration constraints</a:t>
            </a:r>
            <a:r>
              <a:rPr lang="en-US" dirty="0" smtClean="0"/>
              <a:t> on known population totals is inevitably </a:t>
            </a:r>
            <a:r>
              <a:rPr lang="en-US" dirty="0" smtClean="0">
                <a:solidFill>
                  <a:srgbClr val="FF0000"/>
                </a:solidFill>
              </a:rPr>
              <a:t>appealing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sz="2200" dirty="0" smtClean="0"/>
              <a:t>No one ever skeptically asks for a justification or complains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Calibration allows disseminating </a:t>
            </a:r>
            <a:r>
              <a:rPr lang="en-US" dirty="0" smtClean="0">
                <a:solidFill>
                  <a:srgbClr val="FF0000"/>
                </a:solidFill>
              </a:rPr>
              <a:t>consistent estimates</a:t>
            </a:r>
            <a:r>
              <a:rPr lang="en-US" dirty="0" smtClean="0"/>
              <a:t> of the same population quantity </a:t>
            </a:r>
            <a:r>
              <a:rPr lang="en-US" dirty="0" smtClean="0">
                <a:solidFill>
                  <a:srgbClr val="FF0000"/>
                </a:solidFill>
              </a:rPr>
              <a:t>across different surveys</a:t>
            </a:r>
          </a:p>
          <a:p>
            <a:pPr lvl="1"/>
            <a:r>
              <a:rPr lang="en-US" sz="2200" dirty="0" smtClean="0"/>
              <a:t>This promotes </a:t>
            </a:r>
            <a:r>
              <a:rPr lang="en-US" sz="2200" dirty="0"/>
              <a:t>credibility in </a:t>
            </a:r>
            <a:r>
              <a:rPr lang="en-US" sz="2200" dirty="0" smtClean="0"/>
              <a:t>published statistics, therefore enhancing the reputation of the NSO</a:t>
            </a:r>
          </a:p>
        </p:txBody>
      </p:sp>
    </p:spTree>
    <p:extLst>
      <p:ext uri="{BB962C8B-B14F-4D97-AF65-F5344CB8AC3E}">
        <p14:creationId xmlns:p14="http://schemas.microsoft.com/office/powerpoint/2010/main" val="294414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Benefits of Calibration (2/3)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Calibration estimators are </a:t>
            </a:r>
            <a:r>
              <a:rPr lang="en-US" dirty="0" smtClean="0">
                <a:solidFill>
                  <a:srgbClr val="FF0000"/>
                </a:solidFill>
              </a:rPr>
              <a:t>universal</a:t>
            </a:r>
            <a:r>
              <a:rPr lang="en-US" dirty="0" smtClean="0"/>
              <a:t>, as one can use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set of </a:t>
            </a:r>
            <a:r>
              <a:rPr lang="en-US" dirty="0" smtClean="0">
                <a:solidFill>
                  <a:srgbClr val="FF0000"/>
                </a:solidFill>
              </a:rPr>
              <a:t>calibration weights</a:t>
            </a:r>
            <a:r>
              <a:rPr lang="en-US" dirty="0" smtClean="0"/>
              <a:t> to estimate </a:t>
            </a:r>
            <a:r>
              <a:rPr lang="en-US" dirty="0" smtClean="0">
                <a:solidFill>
                  <a:srgbClr val="FF0000"/>
                </a:solidFill>
              </a:rPr>
              <a:t>arbitrary interest variables</a:t>
            </a:r>
            <a:r>
              <a:rPr lang="en-US" dirty="0" smtClean="0"/>
              <a:t>: </a:t>
            </a:r>
            <a:r>
              <a:rPr lang="en-US" i="1" dirty="0" smtClean="0"/>
              <a:t>‘Calibrate once, estimate whatever you need!’</a:t>
            </a:r>
          </a:p>
          <a:p>
            <a:pPr lvl="1"/>
            <a:r>
              <a:rPr lang="en-US" sz="2200" dirty="0" smtClean="0"/>
              <a:t>This is a fundamental requirement in Official Statistics, since sample surveys are typically multipurpose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Calibration is </a:t>
            </a:r>
            <a:r>
              <a:rPr lang="en-US" dirty="0" smtClean="0">
                <a:solidFill>
                  <a:srgbClr val="FF0000"/>
                </a:solidFill>
              </a:rPr>
              <a:t>computationally affordable</a:t>
            </a:r>
          </a:p>
          <a:p>
            <a:pPr lvl="1"/>
            <a:r>
              <a:rPr lang="en-US" sz="2200" dirty="0" smtClean="0"/>
              <a:t>Calibration problems can be solved by iterative numerical routines of moderate computational complexity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Calibration </a:t>
            </a:r>
            <a:r>
              <a:rPr lang="en-US" dirty="0" smtClean="0">
                <a:solidFill>
                  <a:srgbClr val="FF0000"/>
                </a:solidFill>
              </a:rPr>
              <a:t>software is available</a:t>
            </a:r>
          </a:p>
          <a:p>
            <a:pPr lvl="1"/>
            <a:r>
              <a:rPr lang="en-US" sz="2200" dirty="0" smtClean="0"/>
              <a:t>Mostly developed in-house by advanced NSOs, few commercial solutions exist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00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Benefits of Calibration (3/3)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Calibration provides an elegant </a:t>
            </a:r>
            <a:r>
              <a:rPr lang="en-US" dirty="0" smtClean="0">
                <a:solidFill>
                  <a:srgbClr val="FF0000"/>
                </a:solidFill>
              </a:rPr>
              <a:t>framework of methodological unification</a:t>
            </a:r>
            <a:r>
              <a:rPr lang="en-US" dirty="0" smtClean="0"/>
              <a:t>. Many </a:t>
            </a:r>
            <a:r>
              <a:rPr lang="en-US" dirty="0" smtClean="0">
                <a:solidFill>
                  <a:srgbClr val="FF0000"/>
                </a:solidFill>
              </a:rPr>
              <a:t>popular estimators</a:t>
            </a:r>
            <a:r>
              <a:rPr lang="en-US" dirty="0" smtClean="0"/>
              <a:t> traditionally known with other names are actually </a:t>
            </a:r>
            <a:r>
              <a:rPr lang="en-US" dirty="0" smtClean="0">
                <a:solidFill>
                  <a:srgbClr val="FF0000"/>
                </a:solidFill>
              </a:rPr>
              <a:t>special cases of Calibration estimators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Hajek estimator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Ratio estimator of the total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Combined and separate ratio estimators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Simple regression estimator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Generalized </a:t>
            </a:r>
            <a:r>
              <a:rPr lang="en-US" sz="2200" dirty="0"/>
              <a:t>r</a:t>
            </a:r>
            <a:r>
              <a:rPr lang="en-US" sz="2200" dirty="0" smtClean="0"/>
              <a:t>egression estimator (GREG)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Post-stratified estimator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Raking estimator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Generalized raking estimator</a:t>
            </a:r>
          </a:p>
          <a:p>
            <a:pPr lvl="1">
              <a:spcBef>
                <a:spcPts val="800"/>
              </a:spcBef>
            </a:pPr>
            <a:r>
              <a:rPr lang="en-US" sz="22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0600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(affordable) costs of Calibration (1/2)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So far we illustrated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 smtClean="0">
                <a:solidFill>
                  <a:srgbClr val="FF0000"/>
                </a:solidFill>
              </a:rPr>
              <a:t>good statistical properties</a:t>
            </a:r>
            <a:r>
              <a:rPr lang="en-US" sz="2200" dirty="0" smtClean="0"/>
              <a:t> of Calibration Estimators, which would allow NSOs to improve the overall quality of survey estimates</a:t>
            </a:r>
          </a:p>
          <a:p>
            <a:pPr lvl="1"/>
            <a:r>
              <a:rPr lang="en-US" sz="2200" dirty="0" smtClean="0"/>
              <a:t>Further </a:t>
            </a:r>
            <a:r>
              <a:rPr lang="en-US" sz="2200" dirty="0" smtClean="0">
                <a:solidFill>
                  <a:srgbClr val="FF0000"/>
                </a:solidFill>
              </a:rPr>
              <a:t>practical benefits</a:t>
            </a:r>
            <a:r>
              <a:rPr lang="en-US" sz="2200" dirty="0" smtClean="0"/>
              <a:t> that NSOs would achieve by implementing calibration procedures</a:t>
            </a:r>
          </a:p>
          <a:p>
            <a:pPr>
              <a:spcBef>
                <a:spcPts val="3000"/>
              </a:spcBef>
            </a:pPr>
            <a:r>
              <a:rPr lang="en-US" dirty="0"/>
              <a:t>Of course,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calibration</a:t>
            </a:r>
            <a:r>
              <a:rPr lang="en-US" dirty="0" smtClean="0"/>
              <a:t> step </a:t>
            </a:r>
            <a:r>
              <a:rPr lang="en-US" dirty="0"/>
              <a:t>to be </a:t>
            </a:r>
            <a:r>
              <a:rPr lang="en-US" dirty="0" smtClean="0"/>
              <a:t>performed </a:t>
            </a:r>
            <a:r>
              <a:rPr lang="en-US" dirty="0"/>
              <a:t>preliminary to </a:t>
            </a:r>
            <a:r>
              <a:rPr lang="en-US" dirty="0" smtClean="0"/>
              <a:t>estimation would come at </a:t>
            </a:r>
            <a:r>
              <a:rPr lang="en-US" dirty="0" smtClean="0">
                <a:solidFill>
                  <a:srgbClr val="FF0000"/>
                </a:solidFill>
              </a:rPr>
              <a:t>some cost</a:t>
            </a:r>
            <a:r>
              <a:rPr lang="en-US" dirty="0" smtClean="0"/>
              <a:t> to the NSO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From a technical standpoint, the </a:t>
            </a:r>
            <a:r>
              <a:rPr lang="en-US" dirty="0" smtClean="0">
                <a:solidFill>
                  <a:srgbClr val="FF0000"/>
                </a:solidFill>
              </a:rPr>
              <a:t>main cost</a:t>
            </a:r>
            <a:r>
              <a:rPr lang="en-US" dirty="0" smtClean="0"/>
              <a:t> would be in </a:t>
            </a:r>
            <a:r>
              <a:rPr lang="en-US" dirty="0" smtClean="0">
                <a:solidFill>
                  <a:srgbClr val="FF0000"/>
                </a:solidFill>
              </a:rPr>
              <a:t>sampling variance estimation</a:t>
            </a:r>
          </a:p>
          <a:p>
            <a:pPr lvl="1"/>
            <a:r>
              <a:rPr lang="en-US" sz="2200" dirty="0" smtClean="0"/>
              <a:t>Mandatory to build meaningful </a:t>
            </a:r>
            <a:r>
              <a:rPr lang="en-US" sz="2200" dirty="0" smtClean="0">
                <a:solidFill>
                  <a:srgbClr val="FF0000"/>
                </a:solidFill>
              </a:rPr>
              <a:t>confidence intervals</a:t>
            </a:r>
          </a:p>
        </p:txBody>
      </p:sp>
    </p:spTree>
    <p:extLst>
      <p:ext uri="{BB962C8B-B14F-4D97-AF65-F5344CB8AC3E}">
        <p14:creationId xmlns:p14="http://schemas.microsoft.com/office/powerpoint/2010/main" val="9416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(affordable) costs of Calibration </a:t>
            </a:r>
            <a:r>
              <a:rPr lang="en-US" dirty="0" smtClean="0"/>
              <a:t>(2/2</a:t>
            </a:r>
            <a:r>
              <a:rPr lang="en-US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Sampling </a:t>
            </a:r>
            <a:r>
              <a:rPr lang="en-US" dirty="0">
                <a:solidFill>
                  <a:srgbClr val="FF0000"/>
                </a:solidFill>
              </a:rPr>
              <a:t>variance estimation</a:t>
            </a:r>
            <a:r>
              <a:rPr lang="en-US" dirty="0"/>
              <a:t> is always hard (even for HT estimators), but </a:t>
            </a:r>
            <a:r>
              <a:rPr lang="en-US" dirty="0" smtClean="0"/>
              <a:t>becomes even </a:t>
            </a:r>
            <a:r>
              <a:rPr lang="en-US" dirty="0">
                <a:solidFill>
                  <a:srgbClr val="FF0000"/>
                </a:solidFill>
              </a:rPr>
              <a:t>harder after </a:t>
            </a:r>
            <a:r>
              <a:rPr lang="en-US" dirty="0" smtClean="0">
                <a:solidFill>
                  <a:srgbClr val="FF0000"/>
                </a:solidFill>
              </a:rPr>
              <a:t>calibration</a:t>
            </a:r>
            <a:endParaRPr lang="en-US" dirty="0" smtClean="0"/>
          </a:p>
          <a:p>
            <a:pPr lvl="1"/>
            <a:r>
              <a:rPr lang="en-US" sz="2200" dirty="0" smtClean="0"/>
              <a:t>Especially for </a:t>
            </a:r>
            <a:r>
              <a:rPr lang="en-US" sz="2200" dirty="0">
                <a:solidFill>
                  <a:srgbClr val="FF0000"/>
                </a:solidFill>
              </a:rPr>
              <a:t>domain estimation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While using </a:t>
            </a:r>
            <a:r>
              <a:rPr lang="en-US" dirty="0"/>
              <a:t>calibration weights for </a:t>
            </a:r>
            <a:r>
              <a:rPr lang="en-US" dirty="0" smtClean="0"/>
              <a:t>point estimation is straightforward, estimating </a:t>
            </a:r>
            <a:r>
              <a:rPr lang="en-US" dirty="0"/>
              <a:t>sampling errors </a:t>
            </a:r>
            <a:r>
              <a:rPr lang="en-US" dirty="0" smtClean="0"/>
              <a:t>properly would </a:t>
            </a:r>
            <a:r>
              <a:rPr lang="en-US" dirty="0">
                <a:solidFill>
                  <a:srgbClr val="FF0000"/>
                </a:solidFill>
              </a:rPr>
              <a:t>require </a:t>
            </a:r>
            <a:r>
              <a:rPr lang="en-US" dirty="0" smtClean="0">
                <a:solidFill>
                  <a:srgbClr val="FF0000"/>
                </a:solidFill>
              </a:rPr>
              <a:t>specialized software</a:t>
            </a:r>
          </a:p>
          <a:p>
            <a:pPr>
              <a:spcBef>
                <a:spcPts val="1800"/>
              </a:spcBef>
            </a:pPr>
            <a:r>
              <a:rPr lang="en-US" u="sng" dirty="0" smtClean="0"/>
              <a:t>Remark</a:t>
            </a:r>
            <a:r>
              <a:rPr lang="en-US" dirty="0" smtClean="0"/>
              <a:t>: Most </a:t>
            </a:r>
            <a:r>
              <a:rPr lang="en-US" dirty="0">
                <a:solidFill>
                  <a:srgbClr val="FF0000"/>
                </a:solidFill>
              </a:rPr>
              <a:t>general-purpose </a:t>
            </a:r>
            <a:r>
              <a:rPr lang="en-US" dirty="0" smtClean="0">
                <a:solidFill>
                  <a:srgbClr val="FF0000"/>
                </a:solidFill>
              </a:rPr>
              <a:t>statistical software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rgbClr val="FF0000"/>
                </a:solidFill>
              </a:rPr>
              <a:t>unable</a:t>
            </a:r>
            <a:r>
              <a:rPr lang="en-US" dirty="0" smtClean="0"/>
              <a:t> to take into account correctly the </a:t>
            </a:r>
            <a:r>
              <a:rPr lang="en-US" dirty="0"/>
              <a:t>impact of </a:t>
            </a:r>
            <a:r>
              <a:rPr lang="en-US" dirty="0" smtClean="0"/>
              <a:t>calibration in </a:t>
            </a:r>
            <a:r>
              <a:rPr lang="en-US" dirty="0"/>
              <a:t>variance </a:t>
            </a:r>
            <a:r>
              <a:rPr lang="en-US" dirty="0" smtClean="0"/>
              <a:t>estimation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Fortunately, specialized software </a:t>
            </a:r>
            <a:r>
              <a:rPr lang="en-US" dirty="0" smtClean="0">
                <a:solidFill>
                  <a:srgbClr val="FF0000"/>
                </a:solidFill>
              </a:rPr>
              <a:t>solutions do exist</a:t>
            </a:r>
            <a:r>
              <a:rPr lang="en-US" dirty="0" smtClean="0"/>
              <a:t>, generally developed and distribute by advanced NSOs</a:t>
            </a:r>
          </a:p>
          <a:p>
            <a:pPr lvl="1"/>
            <a:r>
              <a:rPr lang="en-US" sz="2200" dirty="0" smtClean="0"/>
              <a:t>Some are even </a:t>
            </a:r>
            <a:r>
              <a:rPr lang="en-US" sz="2200" dirty="0" smtClean="0">
                <a:solidFill>
                  <a:srgbClr val="FF0000"/>
                </a:solidFill>
              </a:rPr>
              <a:t>free</a:t>
            </a:r>
            <a:r>
              <a:rPr lang="en-US" sz="2200" dirty="0" smtClean="0"/>
              <a:t> and </a:t>
            </a:r>
            <a:r>
              <a:rPr lang="en-US" sz="2200" dirty="0" smtClean="0">
                <a:solidFill>
                  <a:srgbClr val="FF0000"/>
                </a:solidFill>
              </a:rPr>
              <a:t>open source</a:t>
            </a:r>
            <a:r>
              <a:rPr lang="en-US" sz="2200" dirty="0" smtClean="0"/>
              <a:t>, like </a:t>
            </a:r>
            <a:r>
              <a:rPr lang="en-US" sz="2200" dirty="0" err="1" smtClean="0">
                <a:solidFill>
                  <a:srgbClr val="FF0000"/>
                </a:solidFill>
              </a:rPr>
              <a:t>ReGenesees</a:t>
            </a:r>
            <a:r>
              <a:rPr lang="en-US" sz="2200" dirty="0" smtClean="0"/>
              <a:t>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0662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Information (1/3)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National Statistical Offices (NSOs) make extensive use of auxiliary information at the </a:t>
            </a:r>
            <a:r>
              <a:rPr lang="en-US" sz="2200" dirty="0" smtClean="0">
                <a:solidFill>
                  <a:srgbClr val="FF0000"/>
                </a:solidFill>
              </a:rPr>
              <a:t>sampling stage</a:t>
            </a:r>
            <a:r>
              <a:rPr lang="en-US" sz="2200" dirty="0" smtClean="0"/>
              <a:t>, e.g. to stratify the sampling frame, design the sample, set its size, allocate it across strata, compute inclusion probabilities, draw the sample…</a:t>
            </a:r>
          </a:p>
          <a:p>
            <a:pPr>
              <a:spcBef>
                <a:spcPts val="1600"/>
              </a:spcBef>
            </a:pPr>
            <a:r>
              <a:rPr lang="en-US" sz="2200" dirty="0" smtClean="0"/>
              <a:t>Typical technics include:</a:t>
            </a:r>
          </a:p>
          <a:p>
            <a:pPr lvl="1"/>
            <a:r>
              <a:rPr lang="en-US" dirty="0" smtClean="0"/>
              <a:t>Implicit stratification with systematic selection</a:t>
            </a:r>
          </a:p>
          <a:p>
            <a:pPr lvl="1"/>
            <a:r>
              <a:rPr lang="en-US" dirty="0" smtClean="0"/>
              <a:t>Probability proportional to size (</a:t>
            </a:r>
            <a:r>
              <a:rPr lang="en-US" dirty="0" err="1" smtClean="0"/>
              <a:t>pps</a:t>
            </a:r>
            <a:r>
              <a:rPr lang="en-US" dirty="0" smtClean="0"/>
              <a:t>) sampling</a:t>
            </a:r>
          </a:p>
          <a:p>
            <a:pPr lvl="1"/>
            <a:r>
              <a:rPr lang="en-US" dirty="0"/>
              <a:t>Optimal stratification and </a:t>
            </a:r>
            <a:r>
              <a:rPr lang="en-US" dirty="0" smtClean="0"/>
              <a:t>allocation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Balanced sampling (CUBE algorithm)</a:t>
            </a:r>
          </a:p>
          <a:p>
            <a:pPr>
              <a:spcBef>
                <a:spcPts val="1600"/>
              </a:spcBef>
            </a:pPr>
            <a:r>
              <a:rPr lang="en-US" sz="2200" dirty="0" smtClean="0"/>
              <a:t>A qualifying feature of </a:t>
            </a:r>
            <a:r>
              <a:rPr lang="en-US" sz="2200" dirty="0" smtClean="0">
                <a:solidFill>
                  <a:srgbClr val="FF0000"/>
                </a:solidFill>
              </a:rPr>
              <a:t>auxiliary information</a:t>
            </a:r>
            <a:r>
              <a:rPr lang="en-US" sz="2200" dirty="0" smtClean="0"/>
              <a:t> used at the sampling stage is that it must be known at </a:t>
            </a:r>
            <a:r>
              <a:rPr lang="en-US" sz="2200" dirty="0" smtClean="0">
                <a:solidFill>
                  <a:srgbClr val="FF0000"/>
                </a:solidFill>
              </a:rPr>
              <a:t>micro level</a:t>
            </a:r>
            <a:r>
              <a:rPr lang="en-US" sz="2200" dirty="0" smtClean="0"/>
              <a:t>, that is for all the units in the sampling frame (</a:t>
            </a:r>
            <a:r>
              <a:rPr lang="en-US" sz="2200" dirty="0"/>
              <a:t>t</a:t>
            </a:r>
            <a:r>
              <a:rPr lang="en-US" sz="2200" dirty="0" smtClean="0"/>
              <a:t>hink of stratification as a simple example)</a:t>
            </a:r>
          </a:p>
          <a:p>
            <a:pPr>
              <a:spcBef>
                <a:spcPts val="1600"/>
              </a:spcBef>
            </a:pPr>
            <a:r>
              <a:rPr lang="en-US" sz="2200" dirty="0" smtClean="0"/>
              <a:t>This is </a:t>
            </a:r>
            <a:r>
              <a:rPr lang="en-US" sz="2200" dirty="0" smtClean="0">
                <a:solidFill>
                  <a:srgbClr val="FF0000"/>
                </a:solidFill>
              </a:rPr>
              <a:t>not</a:t>
            </a:r>
            <a:r>
              <a:rPr lang="en-US" sz="2200" dirty="0" smtClean="0"/>
              <a:t> the case for calibration!</a:t>
            </a:r>
          </a:p>
        </p:txBody>
      </p:sp>
    </p:spTree>
    <p:extLst>
      <p:ext uri="{BB962C8B-B14F-4D97-AF65-F5344CB8AC3E}">
        <p14:creationId xmlns:p14="http://schemas.microsoft.com/office/powerpoint/2010/main" val="39255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Information </a:t>
            </a:r>
            <a:r>
              <a:rPr lang="en-US" dirty="0" smtClean="0"/>
              <a:t>(2/3</a:t>
            </a:r>
            <a:r>
              <a:rPr lang="en-US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solidFill>
                  <a:srgbClr val="FF0000"/>
                </a:solidFill>
              </a:rPr>
              <a:t>Calibration</a:t>
            </a:r>
            <a:r>
              <a:rPr lang="en-US" sz="2200" dirty="0" smtClean="0"/>
              <a:t> methods can exploit </a:t>
            </a:r>
            <a:r>
              <a:rPr lang="en-US" sz="2200" dirty="0" smtClean="0">
                <a:solidFill>
                  <a:srgbClr val="FF0000"/>
                </a:solidFill>
              </a:rPr>
              <a:t>auxiliary information</a:t>
            </a:r>
            <a:r>
              <a:rPr lang="en-US" sz="2200" dirty="0" smtClean="0"/>
              <a:t> even if it is only available at </a:t>
            </a:r>
            <a:r>
              <a:rPr lang="en-US" sz="2200" dirty="0" smtClean="0">
                <a:solidFill>
                  <a:srgbClr val="FF0000"/>
                </a:solidFill>
              </a:rPr>
              <a:t>macro level</a:t>
            </a:r>
            <a:r>
              <a:rPr lang="en-US" sz="2200" dirty="0" smtClean="0"/>
              <a:t>!</a:t>
            </a:r>
          </a:p>
          <a:p>
            <a:pPr lvl="2"/>
            <a:r>
              <a:rPr lang="en-US" dirty="0"/>
              <a:t>Of course nothing forbids to </a:t>
            </a:r>
            <a:r>
              <a:rPr lang="en-US" u="sng" dirty="0"/>
              <a:t>summarize</a:t>
            </a:r>
            <a:r>
              <a:rPr lang="en-US" dirty="0"/>
              <a:t> auxiliary </a:t>
            </a:r>
            <a:r>
              <a:rPr lang="en-US" dirty="0" smtClean="0"/>
              <a:t>information available </a:t>
            </a:r>
            <a:r>
              <a:rPr lang="en-US" dirty="0"/>
              <a:t>at micro level to feed a calibration </a:t>
            </a:r>
            <a:r>
              <a:rPr lang="en-US" dirty="0" smtClean="0"/>
              <a:t>procedure…</a:t>
            </a:r>
            <a:endParaRPr lang="en-US" dirty="0"/>
          </a:p>
          <a:p>
            <a:pPr>
              <a:spcBef>
                <a:spcPts val="1600"/>
              </a:spcBef>
            </a:pPr>
            <a:r>
              <a:rPr lang="en-US" sz="2200" dirty="0" smtClean="0"/>
              <a:t>Calibration procedures typically rely on </a:t>
            </a:r>
            <a:r>
              <a:rPr lang="en-US" sz="2200" dirty="0" smtClean="0">
                <a:solidFill>
                  <a:srgbClr val="FF0000"/>
                </a:solidFill>
              </a:rPr>
              <a:t>aggregates</a:t>
            </a:r>
            <a:r>
              <a:rPr lang="en-US" sz="2200" dirty="0" smtClean="0"/>
              <a:t> which are known either for the </a:t>
            </a:r>
            <a:r>
              <a:rPr lang="en-US" sz="2200" dirty="0" smtClean="0">
                <a:solidFill>
                  <a:srgbClr val="FF0000"/>
                </a:solidFill>
              </a:rPr>
              <a:t>whole population</a:t>
            </a:r>
            <a:r>
              <a:rPr lang="en-US" sz="2200" dirty="0" smtClean="0"/>
              <a:t> or for </a:t>
            </a:r>
            <a:r>
              <a:rPr lang="en-US" sz="2200" dirty="0" smtClean="0">
                <a:solidFill>
                  <a:srgbClr val="FF0000"/>
                </a:solidFill>
              </a:rPr>
              <a:t>specific domains</a:t>
            </a:r>
          </a:p>
          <a:p>
            <a:pPr>
              <a:spcBef>
                <a:spcPts val="1600"/>
              </a:spcBef>
            </a:pPr>
            <a:r>
              <a:rPr lang="en-US" sz="2200" dirty="0" smtClean="0"/>
              <a:t>Such aggregates result from </a:t>
            </a:r>
            <a:r>
              <a:rPr lang="en-US" sz="2200" dirty="0">
                <a:solidFill>
                  <a:srgbClr val="FF0000"/>
                </a:solidFill>
              </a:rPr>
              <a:t>auxiliary variables</a:t>
            </a:r>
            <a:r>
              <a:rPr lang="en-US" sz="2200" dirty="0"/>
              <a:t> </a:t>
            </a:r>
            <a:r>
              <a:rPr lang="en-US" sz="2200" dirty="0" smtClean="0"/>
              <a:t>which can be both</a:t>
            </a:r>
            <a:r>
              <a:rPr lang="en-US" sz="2200" dirty="0" smtClean="0">
                <a:solidFill>
                  <a:srgbClr val="FF0000"/>
                </a:solidFill>
              </a:rPr>
              <a:t> categorical</a:t>
            </a:r>
            <a:r>
              <a:rPr lang="en-US" sz="2200" dirty="0" smtClean="0"/>
              <a:t> and </a:t>
            </a:r>
            <a:r>
              <a:rPr lang="en-US" sz="2200" dirty="0" smtClean="0">
                <a:solidFill>
                  <a:srgbClr val="FF0000"/>
                </a:solidFill>
              </a:rPr>
              <a:t>numeric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Aggregates derived from categorical variables are </a:t>
            </a:r>
            <a:r>
              <a:rPr lang="en-US" dirty="0">
                <a:solidFill>
                  <a:srgbClr val="FF0000"/>
                </a:solidFill>
              </a:rPr>
              <a:t>counts of statistical </a:t>
            </a:r>
            <a:r>
              <a:rPr lang="en-US" dirty="0" smtClean="0">
                <a:solidFill>
                  <a:srgbClr val="FF0000"/>
                </a:solidFill>
              </a:rPr>
              <a:t>units</a:t>
            </a:r>
            <a:endParaRPr lang="en-US" dirty="0" smtClean="0"/>
          </a:p>
          <a:p>
            <a:pPr lvl="2"/>
            <a:r>
              <a:rPr lang="en-US" dirty="0" smtClean="0"/>
              <a:t>Population by sex and age classes, households by household size classes, enterprises by economic activity sectors, …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Aggregates derived from numeric variables are </a:t>
            </a:r>
            <a:r>
              <a:rPr lang="en-US" dirty="0" smtClean="0">
                <a:solidFill>
                  <a:srgbClr val="FF0000"/>
                </a:solidFill>
              </a:rPr>
              <a:t>total amounts</a:t>
            </a:r>
            <a:endParaRPr lang="en-US" dirty="0" smtClean="0"/>
          </a:p>
          <a:p>
            <a:pPr lvl="2"/>
            <a:r>
              <a:rPr lang="en-US" dirty="0" smtClean="0"/>
              <a:t>Number of children by mother’s education level, number of employees by regions, total value added by classes of number of employees,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Information </a:t>
            </a:r>
            <a:r>
              <a:rPr lang="en-US" dirty="0" smtClean="0"/>
              <a:t>(3/3</a:t>
            </a:r>
            <a:r>
              <a:rPr lang="en-US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5"/>
            <a:ext cx="8637588" cy="5544269"/>
          </a:xfrm>
        </p:spPr>
        <p:txBody>
          <a:bodyPr/>
          <a:lstStyle/>
          <a:p>
            <a:r>
              <a:rPr lang="en-US" sz="2200" dirty="0" smtClean="0"/>
              <a:t>In the calibration jargon all the aggregates above are simply referred to as ‘</a:t>
            </a:r>
            <a:r>
              <a:rPr lang="en-US" sz="2200" dirty="0" smtClean="0">
                <a:solidFill>
                  <a:srgbClr val="FF0000"/>
                </a:solidFill>
              </a:rPr>
              <a:t>known totals</a:t>
            </a:r>
            <a:r>
              <a:rPr lang="en-US" sz="2200" dirty="0" smtClean="0"/>
              <a:t>’ (or ‘</a:t>
            </a:r>
            <a:r>
              <a:rPr lang="en-US" sz="2200" dirty="0" smtClean="0">
                <a:solidFill>
                  <a:srgbClr val="FF0000"/>
                </a:solidFill>
              </a:rPr>
              <a:t>calibration totals</a:t>
            </a:r>
            <a:r>
              <a:rPr lang="en-US" sz="2200" dirty="0" smtClean="0"/>
              <a:t>’, or ‘</a:t>
            </a:r>
            <a:r>
              <a:rPr lang="en-US" sz="2200" dirty="0" smtClean="0">
                <a:solidFill>
                  <a:srgbClr val="FF0000"/>
                </a:solidFill>
              </a:rPr>
              <a:t>population totals</a:t>
            </a:r>
            <a:r>
              <a:rPr lang="en-US" sz="2200" dirty="0" smtClean="0"/>
              <a:t>’, …), regardless of their specific type</a:t>
            </a:r>
          </a:p>
          <a:p>
            <a:r>
              <a:rPr lang="en-US" sz="2200" dirty="0" smtClean="0"/>
              <a:t>Ideally calibration totals should be </a:t>
            </a:r>
            <a:r>
              <a:rPr lang="en-US" sz="2200" dirty="0" smtClean="0">
                <a:solidFill>
                  <a:srgbClr val="FF0000"/>
                </a:solidFill>
              </a:rPr>
              <a:t>known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fixed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error-free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up-to-date</a:t>
            </a:r>
            <a:r>
              <a:rPr lang="en-US" sz="2200" dirty="0" smtClean="0"/>
              <a:t> information on the target population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Typical sources</a:t>
            </a:r>
            <a:r>
              <a:rPr lang="en-US" sz="2200" dirty="0" smtClean="0"/>
              <a:t> of such calibration totals include: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Census files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Statistical registers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Administrative archives</a:t>
            </a:r>
          </a:p>
          <a:p>
            <a:r>
              <a:rPr lang="en-US" sz="2200" dirty="0" smtClean="0"/>
              <a:t>In practice </a:t>
            </a:r>
            <a:r>
              <a:rPr lang="en-US" sz="2200" dirty="0" smtClean="0">
                <a:solidFill>
                  <a:srgbClr val="FF0000"/>
                </a:solidFill>
              </a:rPr>
              <a:t>reliable estimates</a:t>
            </a:r>
            <a:r>
              <a:rPr lang="en-US" sz="2200" dirty="0" smtClean="0"/>
              <a:t> derived from large scale, high quality surveys can serve as calibration totals for smaller, lower quality surveys</a:t>
            </a:r>
          </a:p>
          <a:p>
            <a:pPr lvl="1"/>
            <a:r>
              <a:rPr lang="en-US" dirty="0" smtClean="0"/>
              <a:t>E.g. in Italy many social surveys exploit employment estimates from the </a:t>
            </a:r>
            <a:r>
              <a:rPr lang="en-US" dirty="0" smtClean="0">
                <a:solidFill>
                  <a:srgbClr val="FF0000"/>
                </a:solidFill>
              </a:rPr>
              <a:t>Labor Force Survey</a:t>
            </a:r>
          </a:p>
          <a:p>
            <a:pPr lvl="1"/>
            <a:r>
              <a:rPr lang="en-US" dirty="0" smtClean="0"/>
              <a:t>Estimates from </a:t>
            </a:r>
            <a:r>
              <a:rPr lang="en-US" dirty="0" smtClean="0">
                <a:solidFill>
                  <a:srgbClr val="FF0000"/>
                </a:solidFill>
              </a:rPr>
              <a:t>Master Samples</a:t>
            </a:r>
            <a:r>
              <a:rPr lang="en-US" dirty="0" smtClean="0"/>
              <a:t> could be used too</a:t>
            </a:r>
          </a:p>
          <a:p>
            <a:pPr lvl="1"/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3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Calibration Works in Practice (1/4)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6"/>
            <a:ext cx="8637588" cy="2159892"/>
          </a:xfrm>
        </p:spPr>
        <p:txBody>
          <a:bodyPr/>
          <a:lstStyle/>
          <a:p>
            <a:r>
              <a:rPr lang="en-US" sz="2000" dirty="0" smtClean="0"/>
              <a:t>So far, we learnt that we must feed a calibration procedure with known totals</a:t>
            </a:r>
          </a:p>
          <a:p>
            <a:r>
              <a:rPr lang="en-US" sz="2000" dirty="0" smtClean="0"/>
              <a:t>Calibration exploits these known totals to change the survey weights used for estimation</a:t>
            </a:r>
          </a:p>
          <a:p>
            <a:pPr lvl="1">
              <a:spcBef>
                <a:spcPts val="1200"/>
              </a:spcBef>
            </a:pPr>
            <a:r>
              <a:rPr lang="en-US" sz="2200" dirty="0" smtClean="0">
                <a:solidFill>
                  <a:srgbClr val="FF0000"/>
                </a:solidFill>
              </a:rPr>
              <a:t>Calibration</a:t>
            </a:r>
            <a:r>
              <a:rPr lang="en-US" sz="2200" dirty="0" smtClean="0"/>
              <a:t> minimally </a:t>
            </a:r>
            <a:r>
              <a:rPr lang="en-US" sz="2200" dirty="0" smtClean="0">
                <a:solidFill>
                  <a:srgbClr val="FF0000"/>
                </a:solidFill>
              </a:rPr>
              <a:t>adjusts </a:t>
            </a:r>
            <a:r>
              <a:rPr lang="en-US" sz="2200" dirty="0" smtClean="0"/>
              <a:t>the</a:t>
            </a:r>
            <a:r>
              <a:rPr lang="en-US" sz="2200" dirty="0" smtClean="0">
                <a:solidFill>
                  <a:srgbClr val="FF0000"/>
                </a:solidFill>
              </a:rPr>
              <a:t> survey weights</a:t>
            </a:r>
            <a:r>
              <a:rPr lang="en-US" sz="2200" dirty="0" smtClean="0"/>
              <a:t> in such a way that the resulting calibration </a:t>
            </a:r>
            <a:r>
              <a:rPr lang="en-US" sz="2200" dirty="0" smtClean="0">
                <a:solidFill>
                  <a:srgbClr val="FF0000"/>
                </a:solidFill>
              </a:rPr>
              <a:t>estimates exactly match</a:t>
            </a:r>
            <a:r>
              <a:rPr lang="en-US" sz="2200" dirty="0" smtClean="0"/>
              <a:t> the </a:t>
            </a:r>
            <a:r>
              <a:rPr lang="en-US" sz="2200" dirty="0" smtClean="0">
                <a:solidFill>
                  <a:srgbClr val="FF0000"/>
                </a:solidFill>
              </a:rPr>
              <a:t>known totals</a:t>
            </a:r>
            <a:endParaRPr lang="en-US" sz="2200" dirty="0" smtClean="0"/>
          </a:p>
        </p:txBody>
      </p:sp>
      <p:grpSp>
        <p:nvGrpSpPr>
          <p:cNvPr id="14" name="Gruppo 13"/>
          <p:cNvGrpSpPr/>
          <p:nvPr/>
        </p:nvGrpSpPr>
        <p:grpSpPr>
          <a:xfrm>
            <a:off x="323528" y="3575669"/>
            <a:ext cx="3420000" cy="2877667"/>
            <a:chOff x="467544" y="3287637"/>
            <a:chExt cx="3420000" cy="2877667"/>
          </a:xfrm>
        </p:grpSpPr>
        <p:sp>
          <p:nvSpPr>
            <p:cNvPr id="5" name="Segnaposto contenuto 2"/>
            <p:cNvSpPr txBox="1">
              <a:spLocks/>
            </p:cNvSpPr>
            <p:nvPr/>
          </p:nvSpPr>
          <p:spPr bwMode="auto">
            <a:xfrm>
              <a:off x="467544" y="3287637"/>
              <a:ext cx="3420000" cy="2877667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Before</a:t>
              </a:r>
              <a:r>
                <a:rPr lang="en-US" sz="2000" b="1" kern="0" dirty="0" smtClean="0"/>
                <a:t> Calibration</a:t>
              </a:r>
            </a:p>
            <a:p>
              <a:pPr marL="72000" indent="0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Design</a:t>
              </a:r>
              <a:r>
                <a:rPr lang="en-US" sz="2000" b="1" kern="0" dirty="0" smtClean="0"/>
                <a:t> weights</a:t>
              </a:r>
            </a:p>
            <a:p>
              <a:pPr marL="0" indent="0">
                <a:spcAft>
                  <a:spcPts val="600"/>
                </a:spcAft>
                <a:buNone/>
              </a:pPr>
              <a:endParaRPr lang="en-US" sz="2000" kern="0" dirty="0"/>
            </a:p>
            <a:p>
              <a:pPr marL="72000" indent="0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Horvitz-Thompson</a:t>
              </a:r>
              <a:r>
                <a:rPr lang="en-US" sz="2000" b="1" kern="0" dirty="0" smtClean="0"/>
                <a:t> estimators</a:t>
              </a:r>
            </a:p>
          </p:txBody>
        </p:sp>
        <p:graphicFrame>
          <p:nvGraphicFramePr>
            <p:cNvPr id="4" name="Ogget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8472552"/>
                </p:ext>
              </p:extLst>
            </p:nvPr>
          </p:nvGraphicFramePr>
          <p:xfrm>
            <a:off x="611560" y="4214415"/>
            <a:ext cx="995363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21" name="Equation" r:id="rId4" imgW="622030" imgH="228501" progId="Equation.3">
                    <p:embed/>
                  </p:oleObj>
                </mc:Choice>
                <mc:Fallback>
                  <p:oleObj name="Equation" r:id="rId4" imgW="622030" imgH="228501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60" y="4214415"/>
                          <a:ext cx="995363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ggetto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9569342"/>
                </p:ext>
              </p:extLst>
            </p:nvPr>
          </p:nvGraphicFramePr>
          <p:xfrm>
            <a:off x="611560" y="5301010"/>
            <a:ext cx="1431925" cy="576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22" name="Equazione" r:id="rId6" imgW="888840" imgH="355320" progId="Equation.3">
                    <p:embed/>
                  </p:oleObj>
                </mc:Choice>
                <mc:Fallback>
                  <p:oleObj name="Equazione" r:id="rId6" imgW="888840" imgH="35532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60" y="5301010"/>
                          <a:ext cx="1431925" cy="576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uppo 14"/>
          <p:cNvGrpSpPr/>
          <p:nvPr/>
        </p:nvGrpSpPr>
        <p:grpSpPr>
          <a:xfrm>
            <a:off x="5616496" y="3575669"/>
            <a:ext cx="3420000" cy="2877667"/>
            <a:chOff x="4572000" y="3287637"/>
            <a:chExt cx="3420000" cy="2877667"/>
          </a:xfrm>
        </p:grpSpPr>
        <p:sp>
          <p:nvSpPr>
            <p:cNvPr id="11" name="Segnaposto contenuto 2"/>
            <p:cNvSpPr txBox="1">
              <a:spLocks/>
            </p:cNvSpPr>
            <p:nvPr/>
          </p:nvSpPr>
          <p:spPr bwMode="auto">
            <a:xfrm>
              <a:off x="4572000" y="3287637"/>
              <a:ext cx="3420000" cy="2877667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After</a:t>
              </a:r>
              <a:r>
                <a:rPr lang="en-US" sz="2000" b="1" kern="0" dirty="0" smtClean="0"/>
                <a:t> Calibration</a:t>
              </a:r>
            </a:p>
            <a:p>
              <a:pPr marL="72000" indent="0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Calibration</a:t>
              </a:r>
              <a:r>
                <a:rPr lang="en-US" sz="2000" b="1" kern="0" dirty="0" smtClean="0"/>
                <a:t> weights</a:t>
              </a:r>
            </a:p>
            <a:p>
              <a:pPr marL="0" indent="0">
                <a:spcAft>
                  <a:spcPts val="600"/>
                </a:spcAft>
                <a:buNone/>
              </a:pPr>
              <a:endParaRPr lang="en-US" sz="2000" kern="0" dirty="0"/>
            </a:p>
            <a:p>
              <a:pPr marL="72000" indent="0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Calibration</a:t>
              </a:r>
              <a:r>
                <a:rPr lang="en-US" sz="2000" b="1" kern="0" dirty="0" smtClean="0"/>
                <a:t> estimators</a:t>
              </a:r>
            </a:p>
          </p:txBody>
        </p:sp>
        <p:graphicFrame>
          <p:nvGraphicFramePr>
            <p:cNvPr id="12" name="Oggetto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3724291"/>
                </p:ext>
              </p:extLst>
            </p:nvPr>
          </p:nvGraphicFramePr>
          <p:xfrm>
            <a:off x="4761086" y="4214415"/>
            <a:ext cx="1035050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23" name="Equazione" r:id="rId8" imgW="647640" imgH="228600" progId="Equation.3">
                    <p:embed/>
                  </p:oleObj>
                </mc:Choice>
                <mc:Fallback>
                  <p:oleObj name="Equazione" r:id="rId8" imgW="6476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1086" y="4214415"/>
                          <a:ext cx="1035050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ggetto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0010837"/>
                </p:ext>
              </p:extLst>
            </p:nvPr>
          </p:nvGraphicFramePr>
          <p:xfrm>
            <a:off x="4716016" y="5301010"/>
            <a:ext cx="2740025" cy="576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24" name="Equazione" r:id="rId10" imgW="1701720" imgH="355320" progId="Equation.3">
                    <p:embed/>
                  </p:oleObj>
                </mc:Choice>
                <mc:Fallback>
                  <p:oleObj name="Equazione" r:id="rId10" imgW="170172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6016" y="5301010"/>
                          <a:ext cx="2740025" cy="576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uppo 17"/>
          <p:cNvGrpSpPr/>
          <p:nvPr/>
        </p:nvGrpSpPr>
        <p:grpSpPr>
          <a:xfrm>
            <a:off x="3851920" y="4545787"/>
            <a:ext cx="1656184" cy="937430"/>
            <a:chOff x="3815536" y="4545787"/>
            <a:chExt cx="1656184" cy="937430"/>
          </a:xfrm>
        </p:grpSpPr>
        <p:sp>
          <p:nvSpPr>
            <p:cNvPr id="16" name="Segnaposto contenuto 2"/>
            <p:cNvSpPr txBox="1">
              <a:spLocks/>
            </p:cNvSpPr>
            <p:nvPr/>
          </p:nvSpPr>
          <p:spPr bwMode="auto">
            <a:xfrm>
              <a:off x="3815536" y="4814447"/>
              <a:ext cx="1619800" cy="400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Known Totals</a:t>
              </a:r>
              <a:endParaRPr lang="en-US" sz="2000" b="1" kern="0" dirty="0" smtClean="0"/>
            </a:p>
          </p:txBody>
        </p:sp>
        <p:sp>
          <p:nvSpPr>
            <p:cNvPr id="10" name="Freccia a destra 9"/>
            <p:cNvSpPr/>
            <p:nvPr/>
          </p:nvSpPr>
          <p:spPr>
            <a:xfrm>
              <a:off x="3851920" y="4545787"/>
              <a:ext cx="1619800" cy="937430"/>
            </a:xfrm>
            <a:prstGeom prst="rightArrow">
              <a:avLst/>
            </a:prstGeom>
            <a:noFill/>
            <a:ln w="25400">
              <a:solidFill>
                <a:srgbClr val="00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ttangolo 16"/>
          <p:cNvSpPr/>
          <p:nvPr/>
        </p:nvSpPr>
        <p:spPr>
          <a:xfrm>
            <a:off x="1043608" y="2132856"/>
            <a:ext cx="7704856" cy="936104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6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Calibration </a:t>
            </a:r>
            <a:r>
              <a:rPr lang="en-US" dirty="0" smtClean="0"/>
              <a:t>Works </a:t>
            </a:r>
            <a:r>
              <a:rPr lang="en-US" dirty="0"/>
              <a:t>in </a:t>
            </a:r>
            <a:r>
              <a:rPr lang="en-US" dirty="0" smtClean="0"/>
              <a:t>Practice (2/4</a:t>
            </a:r>
            <a:r>
              <a:rPr lang="en-US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81075"/>
            <a:ext cx="8637588" cy="3023989"/>
          </a:xfrm>
        </p:spPr>
        <p:txBody>
          <a:bodyPr/>
          <a:lstStyle/>
          <a:p>
            <a:r>
              <a:rPr lang="en-US" sz="2200" dirty="0" smtClean="0"/>
              <a:t>Call </a:t>
            </a:r>
            <a:r>
              <a:rPr lang="en-US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dirty="0" smtClean="0"/>
              <a:t> the set of auxiliary variables whose population totals </a:t>
            </a:r>
            <a:r>
              <a:rPr lang="en-US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dirty="0" smtClean="0"/>
              <a:t> are used for calibration:</a:t>
            </a:r>
          </a:p>
          <a:p>
            <a:pPr>
              <a:spcBef>
                <a:spcPts val="2400"/>
              </a:spcBef>
            </a:pPr>
            <a:endParaRPr lang="en-US" sz="2200" dirty="0"/>
          </a:p>
          <a:p>
            <a:pPr>
              <a:spcBef>
                <a:spcPts val="2400"/>
              </a:spcBef>
            </a:pPr>
            <a:r>
              <a:rPr lang="en-US" sz="2200" dirty="0" smtClean="0"/>
              <a:t>By construction, </a:t>
            </a:r>
            <a:r>
              <a:rPr lang="en-US" sz="2200" dirty="0" smtClean="0">
                <a:solidFill>
                  <a:srgbClr val="FF0000"/>
                </a:solidFill>
              </a:rPr>
              <a:t>calibration weights</a:t>
            </a:r>
            <a:r>
              <a:rPr lang="en-US" sz="2200" dirty="0" smtClean="0"/>
              <a:t> </a:t>
            </a:r>
            <a:r>
              <a:rPr lang="en-US" sz="22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200" i="1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dirty="0" smtClean="0"/>
              <a:t> yield </a:t>
            </a:r>
            <a:r>
              <a:rPr lang="en-US" sz="2200" dirty="0" smtClean="0">
                <a:solidFill>
                  <a:srgbClr val="FF0000"/>
                </a:solidFill>
              </a:rPr>
              <a:t>perfect estimates</a:t>
            </a:r>
            <a:r>
              <a:rPr lang="en-US" sz="2200" dirty="0" smtClean="0"/>
              <a:t> of these totals</a:t>
            </a:r>
          </a:p>
          <a:p>
            <a:endParaRPr lang="en-US" sz="2000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597274"/>
              </p:ext>
            </p:extLst>
          </p:nvPr>
        </p:nvGraphicFramePr>
        <p:xfrm>
          <a:off x="755576" y="1844824"/>
          <a:ext cx="10429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" name="Equazione" r:id="rId3" imgW="647640" imgH="342720" progId="Equation.3">
                  <p:embed/>
                </p:oleObj>
              </mc:Choice>
              <mc:Fallback>
                <p:oleObj name="Equazione" r:id="rId3" imgW="647640" imgH="3427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844824"/>
                        <a:ext cx="1042988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uppo 18"/>
          <p:cNvGrpSpPr/>
          <p:nvPr/>
        </p:nvGrpSpPr>
        <p:grpSpPr>
          <a:xfrm>
            <a:off x="323528" y="4295749"/>
            <a:ext cx="3420000" cy="2013571"/>
            <a:chOff x="323528" y="3575669"/>
            <a:chExt cx="3420000" cy="2013571"/>
          </a:xfrm>
        </p:grpSpPr>
        <p:sp>
          <p:nvSpPr>
            <p:cNvPr id="6" name="Segnaposto contenuto 2"/>
            <p:cNvSpPr txBox="1">
              <a:spLocks/>
            </p:cNvSpPr>
            <p:nvPr/>
          </p:nvSpPr>
          <p:spPr bwMode="auto">
            <a:xfrm>
              <a:off x="323528" y="3575669"/>
              <a:ext cx="3420000" cy="2013571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Before</a:t>
              </a:r>
              <a:endParaRPr lang="en-US" sz="2000" b="1" kern="0" dirty="0" smtClean="0"/>
            </a:p>
            <a:p>
              <a:pPr marL="72000" indent="0" algn="ctr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Horvitz-Thompson</a:t>
              </a:r>
              <a:r>
                <a:rPr lang="en-US" sz="2000" b="1" kern="0" dirty="0" smtClean="0"/>
                <a:t> estimators</a:t>
              </a:r>
            </a:p>
          </p:txBody>
        </p:sp>
        <p:graphicFrame>
          <p:nvGraphicFramePr>
            <p:cNvPr id="8" name="Oggetto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9893983"/>
                </p:ext>
              </p:extLst>
            </p:nvPr>
          </p:nvGraphicFramePr>
          <p:xfrm>
            <a:off x="954008" y="4642922"/>
            <a:ext cx="1990494" cy="586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7" name="Equazione" r:id="rId5" imgW="1206360" imgH="355320" progId="Equation.3">
                    <p:embed/>
                  </p:oleObj>
                </mc:Choice>
                <mc:Fallback>
                  <p:oleObj name="Equazione" r:id="rId5" imgW="120636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4008" y="4642922"/>
                          <a:ext cx="1990494" cy="586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uppo 21"/>
          <p:cNvGrpSpPr/>
          <p:nvPr/>
        </p:nvGrpSpPr>
        <p:grpSpPr>
          <a:xfrm>
            <a:off x="3851920" y="4797152"/>
            <a:ext cx="1656184" cy="937430"/>
            <a:chOff x="3851920" y="4797152"/>
            <a:chExt cx="1656184" cy="937430"/>
          </a:xfrm>
        </p:grpSpPr>
        <p:sp>
          <p:nvSpPr>
            <p:cNvPr id="14" name="Segnaposto contenuto 2"/>
            <p:cNvSpPr txBox="1">
              <a:spLocks/>
            </p:cNvSpPr>
            <p:nvPr/>
          </p:nvSpPr>
          <p:spPr bwMode="auto">
            <a:xfrm>
              <a:off x="3851920" y="5065812"/>
              <a:ext cx="1440160" cy="400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Calibration</a:t>
              </a:r>
              <a:endParaRPr lang="en-US" sz="2000" b="1" kern="0" dirty="0" smtClean="0"/>
            </a:p>
          </p:txBody>
        </p:sp>
        <p:sp>
          <p:nvSpPr>
            <p:cNvPr id="15" name="Freccia a destra 14"/>
            <p:cNvSpPr/>
            <p:nvPr/>
          </p:nvSpPr>
          <p:spPr>
            <a:xfrm>
              <a:off x="3888304" y="4797152"/>
              <a:ext cx="1619800" cy="937430"/>
            </a:xfrm>
            <a:prstGeom prst="rightArrow">
              <a:avLst/>
            </a:prstGeom>
            <a:noFill/>
            <a:ln w="25400">
              <a:solidFill>
                <a:srgbClr val="00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5616496" y="4295749"/>
            <a:ext cx="3420000" cy="2013571"/>
            <a:chOff x="5616496" y="3575669"/>
            <a:chExt cx="3420000" cy="2013571"/>
          </a:xfrm>
        </p:grpSpPr>
        <p:sp>
          <p:nvSpPr>
            <p:cNvPr id="10" name="Segnaposto contenuto 2"/>
            <p:cNvSpPr txBox="1">
              <a:spLocks/>
            </p:cNvSpPr>
            <p:nvPr/>
          </p:nvSpPr>
          <p:spPr bwMode="auto">
            <a:xfrm>
              <a:off x="5616496" y="3575669"/>
              <a:ext cx="3420000" cy="2013571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After</a:t>
              </a:r>
              <a:endParaRPr lang="en-US" sz="2000" b="1" kern="0" dirty="0" smtClean="0"/>
            </a:p>
            <a:p>
              <a:pPr marL="72000" indent="0" algn="ctr">
                <a:spcAft>
                  <a:spcPts val="600"/>
                </a:spcAft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Calibration</a:t>
              </a:r>
              <a:r>
                <a:rPr lang="en-US" sz="2000" b="1" kern="0" dirty="0" smtClean="0"/>
                <a:t> estimators</a:t>
              </a:r>
            </a:p>
          </p:txBody>
        </p:sp>
        <p:graphicFrame>
          <p:nvGraphicFramePr>
            <p:cNvPr id="16" name="Oggetto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005058"/>
                </p:ext>
              </p:extLst>
            </p:nvPr>
          </p:nvGraphicFramePr>
          <p:xfrm>
            <a:off x="6314176" y="4642922"/>
            <a:ext cx="2074248" cy="586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8" name="Equazione" r:id="rId7" imgW="1257120" imgH="355320" progId="Equation.3">
                    <p:embed/>
                  </p:oleObj>
                </mc:Choice>
                <mc:Fallback>
                  <p:oleObj name="Equazione" r:id="rId7" imgW="125712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4176" y="4642922"/>
                          <a:ext cx="2074248" cy="586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64606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Calibration </a:t>
            </a:r>
            <a:r>
              <a:rPr lang="en-US" dirty="0" smtClean="0"/>
              <a:t>Works </a:t>
            </a:r>
            <a:r>
              <a:rPr lang="en-US" dirty="0"/>
              <a:t>in </a:t>
            </a:r>
            <a:r>
              <a:rPr lang="en-US" dirty="0" smtClean="0"/>
              <a:t>Practice (3/4</a:t>
            </a:r>
            <a:r>
              <a:rPr lang="en-US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908720"/>
            <a:ext cx="8637588" cy="5616624"/>
          </a:xfrm>
        </p:spPr>
        <p:txBody>
          <a:bodyPr/>
          <a:lstStyle/>
          <a:p>
            <a:r>
              <a:rPr lang="en-US" sz="2000" dirty="0" smtClean="0"/>
              <a:t>To make estimates agree </a:t>
            </a:r>
            <a:r>
              <a:rPr lang="en-US" sz="2000" dirty="0"/>
              <a:t>perfectly </a:t>
            </a:r>
            <a:r>
              <a:rPr lang="en-US" sz="2000" dirty="0" smtClean="0"/>
              <a:t>with known population totals, calibration must alter the survey weights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endParaRPr lang="en-US" sz="2000" dirty="0" smtClean="0"/>
          </a:p>
          <a:p>
            <a:pPr>
              <a:spcBef>
                <a:spcPts val="1800"/>
              </a:spcBef>
              <a:spcAft>
                <a:spcPts val="1800"/>
              </a:spcAft>
            </a:pPr>
            <a:endParaRPr lang="en-US" sz="2000" dirty="0" smtClean="0"/>
          </a:p>
          <a:p>
            <a:r>
              <a:rPr lang="en-US" sz="2000" dirty="0" smtClean="0"/>
              <a:t>However, calibration procedures strive to </a:t>
            </a:r>
            <a:r>
              <a:rPr lang="en-US" sz="2000" dirty="0" smtClean="0">
                <a:solidFill>
                  <a:srgbClr val="FF0000"/>
                </a:solidFill>
              </a:rPr>
              <a:t>modify the weights as little as possible</a:t>
            </a:r>
          </a:p>
          <a:p>
            <a:pPr lvl="1"/>
            <a:r>
              <a:rPr lang="en-US" sz="1800" dirty="0" smtClean="0"/>
              <a:t>Roughly speaking, this means that: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Stated rigorously</a:t>
            </a:r>
            <a:r>
              <a:rPr lang="en-US" sz="2000" dirty="0"/>
              <a:t>,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calibration </a:t>
            </a:r>
            <a:r>
              <a:rPr lang="en-US" sz="2000" dirty="0">
                <a:solidFill>
                  <a:srgbClr val="FF0000"/>
                </a:solidFill>
              </a:rPr>
              <a:t>is a constrained optimization </a:t>
            </a:r>
            <a:r>
              <a:rPr lang="en-US" sz="2000" dirty="0" smtClean="0">
                <a:solidFill>
                  <a:srgbClr val="FF0000"/>
                </a:solidFill>
              </a:rPr>
              <a:t>problem</a:t>
            </a:r>
            <a:r>
              <a:rPr lang="en-US" sz="2000" dirty="0" smtClean="0"/>
              <a:t>:</a:t>
            </a:r>
          </a:p>
          <a:p>
            <a:pPr lvl="1">
              <a:spcBef>
                <a:spcPts val="1200"/>
              </a:spcBef>
            </a:pPr>
            <a:r>
              <a:rPr lang="en-US" sz="2200" dirty="0"/>
              <a:t>Calibration weights are obtained by </a:t>
            </a:r>
            <a:r>
              <a:rPr lang="en-US" sz="2200" dirty="0">
                <a:solidFill>
                  <a:srgbClr val="FF0000"/>
                </a:solidFill>
              </a:rPr>
              <a:t>minimizing</a:t>
            </a:r>
            <a:r>
              <a:rPr lang="en-US" sz="2200" dirty="0"/>
              <a:t> an appropriate </a:t>
            </a:r>
            <a:r>
              <a:rPr lang="en-US" sz="2200" dirty="0">
                <a:solidFill>
                  <a:srgbClr val="FF0000"/>
                </a:solidFill>
              </a:rPr>
              <a:t>distance function</a:t>
            </a:r>
            <a:r>
              <a:rPr lang="en-US" sz="2200" dirty="0"/>
              <a:t> from direct weights, subject to </a:t>
            </a:r>
            <a:r>
              <a:rPr lang="en-US" sz="2200" dirty="0">
                <a:solidFill>
                  <a:srgbClr val="FF0000"/>
                </a:solidFill>
              </a:rPr>
              <a:t>calibration constraints</a:t>
            </a:r>
            <a:r>
              <a:rPr lang="en-US" sz="2200" dirty="0"/>
              <a:t> ensuring that the calibrated estimates of the totals of a set of auxiliary variables exactly match the corresponding known population </a:t>
            </a:r>
            <a:r>
              <a:rPr lang="en-US" sz="2200" dirty="0" smtClean="0"/>
              <a:t>totals</a:t>
            </a:r>
            <a:endParaRPr lang="en-US" sz="2200" dirty="0"/>
          </a:p>
        </p:txBody>
      </p:sp>
      <p:grpSp>
        <p:nvGrpSpPr>
          <p:cNvPr id="18" name="Gruppo 17"/>
          <p:cNvGrpSpPr/>
          <p:nvPr/>
        </p:nvGrpSpPr>
        <p:grpSpPr>
          <a:xfrm>
            <a:off x="3815916" y="1916237"/>
            <a:ext cx="1656184" cy="937430"/>
            <a:chOff x="3851920" y="4797152"/>
            <a:chExt cx="1656184" cy="937430"/>
          </a:xfrm>
        </p:grpSpPr>
        <p:sp>
          <p:nvSpPr>
            <p:cNvPr id="19" name="Segnaposto contenuto 2"/>
            <p:cNvSpPr txBox="1">
              <a:spLocks/>
            </p:cNvSpPr>
            <p:nvPr/>
          </p:nvSpPr>
          <p:spPr bwMode="auto">
            <a:xfrm>
              <a:off x="3851920" y="5065812"/>
              <a:ext cx="1440160" cy="400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Calibration</a:t>
              </a:r>
              <a:endParaRPr lang="en-US" sz="2000" b="1" kern="0" dirty="0" smtClean="0"/>
            </a:p>
          </p:txBody>
        </p:sp>
        <p:sp>
          <p:nvSpPr>
            <p:cNvPr id="20" name="Freccia a destra 19"/>
            <p:cNvSpPr/>
            <p:nvPr/>
          </p:nvSpPr>
          <p:spPr>
            <a:xfrm>
              <a:off x="3888304" y="4797152"/>
              <a:ext cx="1619800" cy="937430"/>
            </a:xfrm>
            <a:prstGeom prst="rightArrow">
              <a:avLst/>
            </a:prstGeom>
            <a:noFill/>
            <a:ln w="25400">
              <a:solidFill>
                <a:srgbClr val="00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uppo 33"/>
          <p:cNvGrpSpPr/>
          <p:nvPr/>
        </p:nvGrpSpPr>
        <p:grpSpPr>
          <a:xfrm>
            <a:off x="1691680" y="1773216"/>
            <a:ext cx="1728192" cy="1223472"/>
            <a:chOff x="1691680" y="1700809"/>
            <a:chExt cx="1728192" cy="1223472"/>
          </a:xfrm>
        </p:grpSpPr>
        <p:sp>
          <p:nvSpPr>
            <p:cNvPr id="16" name="Segnaposto contenuto 2"/>
            <p:cNvSpPr txBox="1">
              <a:spLocks/>
            </p:cNvSpPr>
            <p:nvPr/>
          </p:nvSpPr>
          <p:spPr bwMode="auto">
            <a:xfrm>
              <a:off x="1691680" y="1700809"/>
              <a:ext cx="1728192" cy="1223472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600"/>
                </a:spcBef>
                <a:buNone/>
              </a:pPr>
              <a:r>
                <a:rPr lang="en-US" sz="1800" b="1" kern="0" dirty="0" smtClean="0">
                  <a:solidFill>
                    <a:srgbClr val="FF0000"/>
                  </a:solidFill>
                </a:rPr>
                <a:t>Before</a:t>
              </a:r>
              <a:endParaRPr lang="en-US" sz="1800" b="1" kern="0" dirty="0" smtClean="0"/>
            </a:p>
            <a:p>
              <a:pPr marL="72000" indent="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en-US" sz="1800" b="1" kern="0" dirty="0">
                  <a:solidFill>
                    <a:srgbClr val="FF0000"/>
                  </a:solidFill>
                </a:rPr>
                <a:t>Design</a:t>
              </a:r>
              <a:r>
                <a:rPr lang="en-US" sz="1800" b="1" kern="0" dirty="0"/>
                <a:t> </a:t>
              </a:r>
              <a:r>
                <a:rPr lang="en-US" sz="1800" b="1" kern="0" dirty="0" smtClean="0"/>
                <a:t>weights</a:t>
              </a:r>
              <a:endParaRPr lang="en-US" sz="1800" b="1" kern="0" dirty="0"/>
            </a:p>
          </p:txBody>
        </p:sp>
        <p:graphicFrame>
          <p:nvGraphicFramePr>
            <p:cNvPr id="24" name="Oggetto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3477060"/>
                </p:ext>
              </p:extLst>
            </p:nvPr>
          </p:nvGraphicFramePr>
          <p:xfrm>
            <a:off x="1907704" y="2417552"/>
            <a:ext cx="995363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" name="Equation" r:id="rId3" imgW="622030" imgH="228501" progId="Equation.3">
                    <p:embed/>
                  </p:oleObj>
                </mc:Choice>
                <mc:Fallback>
                  <p:oleObj name="Equation" r:id="rId3" imgW="622030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2417552"/>
                          <a:ext cx="995363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Gruppo 32"/>
          <p:cNvGrpSpPr/>
          <p:nvPr/>
        </p:nvGrpSpPr>
        <p:grpSpPr>
          <a:xfrm>
            <a:off x="5868144" y="1772952"/>
            <a:ext cx="2088232" cy="1224000"/>
            <a:chOff x="5868144" y="1700808"/>
            <a:chExt cx="2088232" cy="1224000"/>
          </a:xfrm>
        </p:grpSpPr>
        <p:sp>
          <p:nvSpPr>
            <p:cNvPr id="25" name="Segnaposto contenuto 2"/>
            <p:cNvSpPr txBox="1">
              <a:spLocks/>
            </p:cNvSpPr>
            <p:nvPr/>
          </p:nvSpPr>
          <p:spPr bwMode="auto">
            <a:xfrm>
              <a:off x="5868144" y="1700808"/>
              <a:ext cx="2088232" cy="1224000"/>
            </a:xfrm>
            <a:prstGeom prst="rect">
              <a:avLst/>
            </a:prstGeom>
            <a:noFill/>
            <a:ln w="2540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88000" indent="-288000" algn="l" rtl="0" eaLnBrk="0" fontAlgn="base" hangingPunct="0">
                <a:spcBef>
                  <a:spcPts val="1200"/>
                </a:spcBef>
                <a:spcAft>
                  <a:spcPct val="0"/>
                </a:spcAft>
                <a:buClr>
                  <a:schemeClr val="bg2"/>
                </a:buClr>
                <a:buSzPct val="120000"/>
                <a:buFont typeface="Arial" panose="020B0604020202020204" pitchFamily="34" charset="0"/>
                <a:buChar char="•"/>
                <a:defRPr sz="2400">
                  <a:solidFill>
                    <a:srgbClr val="006699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612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90000"/>
                <a:buFont typeface="Wingdings" panose="05000000000000000000" pitchFamily="2" charset="2"/>
                <a:buChar char=""/>
                <a:defRPr sz="2000">
                  <a:solidFill>
                    <a:srgbClr val="006699"/>
                  </a:solidFill>
                  <a:latin typeface="Calibri" panose="020F0502020204030204" pitchFamily="34" charset="0"/>
                </a:defRPr>
              </a:lvl2pPr>
              <a:lvl3pPr marL="900000" indent="-288000" algn="l" rtl="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6699"/>
                </a:buClr>
                <a:buSzPct val="50000"/>
                <a:buFont typeface="Wingdings" panose="05000000000000000000" pitchFamily="2" charset="2"/>
                <a:buChar char="u"/>
                <a:defRPr sz="1800">
                  <a:solidFill>
                    <a:srgbClr val="006699"/>
                  </a:solidFill>
                  <a:latin typeface="Calibri" panose="020F0502020204030204" pitchFamily="34" charset="0"/>
                </a:defRPr>
              </a:lvl3pPr>
              <a:lvl4pPr marL="1224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60000"/>
                <a:buFont typeface="Wingdings" panose="05000000000000000000" pitchFamily="2" charset="2"/>
                <a:buChar char="u"/>
                <a:defRPr sz="1600">
                  <a:solidFill>
                    <a:srgbClr val="006699"/>
                  </a:solidFill>
                  <a:latin typeface="Calibri" panose="020F0502020204030204" pitchFamily="34" charset="0"/>
                </a:defRPr>
              </a:lvl4pPr>
              <a:lvl5pPr marL="1512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99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6699"/>
                  </a:solidFill>
                  <a:latin typeface="Calibri" panose="020F050202020403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rgbClr val="333399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600"/>
                </a:spcBef>
                <a:buNone/>
              </a:pPr>
              <a:r>
                <a:rPr lang="en-US" sz="1800" b="1" kern="0" dirty="0" smtClean="0">
                  <a:solidFill>
                    <a:srgbClr val="FF0000"/>
                  </a:solidFill>
                </a:rPr>
                <a:t>After</a:t>
              </a:r>
              <a:endParaRPr lang="en-US" sz="1800" b="1" kern="0" dirty="0" smtClean="0"/>
            </a:p>
            <a:p>
              <a:pPr marL="72000" indent="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en-US" sz="1800" b="1" kern="0" dirty="0" smtClean="0">
                  <a:solidFill>
                    <a:srgbClr val="FF0000"/>
                  </a:solidFill>
                </a:rPr>
                <a:t>Calibration</a:t>
              </a:r>
              <a:r>
                <a:rPr lang="en-US" sz="1800" b="1" kern="0" dirty="0" smtClean="0"/>
                <a:t> weights</a:t>
              </a:r>
              <a:endParaRPr lang="en-US" sz="1800" b="1" kern="0" dirty="0"/>
            </a:p>
          </p:txBody>
        </p:sp>
        <p:graphicFrame>
          <p:nvGraphicFramePr>
            <p:cNvPr id="26" name="Oggetto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1843165"/>
                </p:ext>
              </p:extLst>
            </p:nvPr>
          </p:nvGraphicFramePr>
          <p:xfrm>
            <a:off x="6073923" y="2417552"/>
            <a:ext cx="1522413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3" name="Equazione" r:id="rId5" imgW="952200" imgH="228600" progId="Equation.3">
                    <p:embed/>
                  </p:oleObj>
                </mc:Choice>
                <mc:Fallback>
                  <p:oleObj name="Equazione" r:id="rId5" imgW="952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3923" y="2417552"/>
                          <a:ext cx="1522413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" name="Oggetto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142285"/>
              </p:ext>
            </p:extLst>
          </p:nvPr>
        </p:nvGraphicFramePr>
        <p:xfrm>
          <a:off x="4592808" y="3924000"/>
          <a:ext cx="257148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4" name="Equazione" r:id="rId7" imgW="1714320" imgH="228600" progId="Equation.3">
                  <p:embed/>
                </p:oleObj>
              </mc:Choice>
              <mc:Fallback>
                <p:oleObj name="Equazione" r:id="rId7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808" y="3924000"/>
                        <a:ext cx="2571480" cy="3429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ttangolo 34"/>
          <p:cNvSpPr/>
          <p:nvPr/>
        </p:nvSpPr>
        <p:spPr>
          <a:xfrm>
            <a:off x="1043608" y="4869160"/>
            <a:ext cx="7704856" cy="1728000"/>
          </a:xfrm>
          <a:prstGeom prst="rect">
            <a:avLst/>
          </a:prstGeom>
          <a:noFill/>
          <a:ln w="19050"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Calibration </a:t>
            </a:r>
            <a:r>
              <a:rPr lang="en-US" dirty="0" smtClean="0"/>
              <a:t>Works </a:t>
            </a:r>
            <a:r>
              <a:rPr lang="en-US" dirty="0"/>
              <a:t>in </a:t>
            </a:r>
            <a:r>
              <a:rPr lang="en-US" dirty="0" smtClean="0"/>
              <a:t>Practice (4/4</a:t>
            </a:r>
            <a:r>
              <a:rPr lang="en-US" dirty="0"/>
              <a:t>)</a:t>
            </a:r>
          </a:p>
        </p:txBody>
      </p:sp>
      <p:grpSp>
        <p:nvGrpSpPr>
          <p:cNvPr id="33" name="Gruppo 32"/>
          <p:cNvGrpSpPr/>
          <p:nvPr/>
        </p:nvGrpSpPr>
        <p:grpSpPr>
          <a:xfrm>
            <a:off x="683568" y="1099716"/>
            <a:ext cx="7920038" cy="5281612"/>
            <a:chOff x="1095375" y="922338"/>
            <a:chExt cx="7920038" cy="5281612"/>
          </a:xfrm>
        </p:grpSpPr>
        <p:grpSp>
          <p:nvGrpSpPr>
            <p:cNvPr id="34" name="Group 35"/>
            <p:cNvGrpSpPr>
              <a:grpSpLocks/>
            </p:cNvGrpSpPr>
            <p:nvPr/>
          </p:nvGrpSpPr>
          <p:grpSpPr bwMode="auto">
            <a:xfrm>
              <a:off x="7618413" y="1843088"/>
              <a:ext cx="1397000" cy="1108075"/>
              <a:chOff x="4793" y="2265"/>
              <a:chExt cx="880" cy="698"/>
            </a:xfrm>
          </p:grpSpPr>
          <p:sp>
            <p:nvSpPr>
              <p:cNvPr id="60" name="Text Box 27"/>
              <p:cNvSpPr txBox="1">
                <a:spLocks noChangeArrowheads="1"/>
              </p:cNvSpPr>
              <p:nvPr/>
            </p:nvSpPr>
            <p:spPr bwMode="auto">
              <a:xfrm>
                <a:off x="4793" y="2265"/>
                <a:ext cx="880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Calibration</a:t>
                </a:r>
                <a:r>
                  <a:rPr kumimoji="0" lang="it-IT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r>
                  <a:rPr kumimoji="0" lang="it-IT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Weights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aphicFrame>
            <p:nvGraphicFramePr>
              <p:cNvPr id="61" name="Object 28"/>
              <p:cNvGraphicFramePr>
                <a:graphicFrameLocks noChangeAspect="1"/>
              </p:cNvGraphicFramePr>
              <p:nvPr/>
            </p:nvGraphicFramePr>
            <p:xfrm>
              <a:off x="5082" y="2724"/>
              <a:ext cx="209" cy="2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26" name="Equation" r:id="rId3" imgW="203112" imgH="228501" progId="Equation.3">
                      <p:embed/>
                    </p:oleObj>
                  </mc:Choice>
                  <mc:Fallback>
                    <p:oleObj name="Equation" r:id="rId3" imgW="203112" imgH="22850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82" y="2724"/>
                            <a:ext cx="209" cy="239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5" name="Group 32"/>
            <p:cNvGrpSpPr>
              <a:grpSpLocks/>
            </p:cNvGrpSpPr>
            <p:nvPr/>
          </p:nvGrpSpPr>
          <p:grpSpPr bwMode="auto">
            <a:xfrm>
              <a:off x="4076700" y="1058863"/>
              <a:ext cx="2933700" cy="3132138"/>
              <a:chOff x="2562" y="1771"/>
              <a:chExt cx="1848" cy="1973"/>
            </a:xfrm>
          </p:grpSpPr>
          <p:sp>
            <p:nvSpPr>
              <p:cNvPr id="58" name="Rectangle 5"/>
              <p:cNvSpPr>
                <a:spLocks noChangeArrowheads="1"/>
              </p:cNvSpPr>
              <p:nvPr/>
            </p:nvSpPr>
            <p:spPr bwMode="auto">
              <a:xfrm>
                <a:off x="2562" y="2016"/>
                <a:ext cx="1848" cy="1728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9" name="Text Box 6"/>
              <p:cNvSpPr txBox="1">
                <a:spLocks noChangeArrowheads="1"/>
              </p:cNvSpPr>
              <p:nvPr/>
            </p:nvSpPr>
            <p:spPr bwMode="auto">
              <a:xfrm>
                <a:off x="2756" y="1771"/>
                <a:ext cx="148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Calibration</a:t>
                </a:r>
                <a:r>
                  <a:rPr kumimoji="0" lang="it-IT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Problem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aphicFrame>
          <p:nvGraphicFramePr>
            <p:cNvPr id="36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6881272"/>
                </p:ext>
              </p:extLst>
            </p:nvPr>
          </p:nvGraphicFramePr>
          <p:xfrm>
            <a:off x="4667250" y="1162051"/>
            <a:ext cx="1882775" cy="3348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7" name="Equation" r:id="rId5" imgW="1143000" imgH="2032000" progId="Equation.3">
                    <p:embed/>
                  </p:oleObj>
                </mc:Choice>
                <mc:Fallback>
                  <p:oleObj name="Equation" r:id="rId5" imgW="1143000" imgH="2032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7250" y="1162051"/>
                          <a:ext cx="1882775" cy="3348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DDDDDD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" name="Group 33"/>
            <p:cNvGrpSpPr>
              <a:grpSpLocks/>
            </p:cNvGrpSpPr>
            <p:nvPr/>
          </p:nvGrpSpPr>
          <p:grpSpPr bwMode="auto">
            <a:xfrm>
              <a:off x="1095375" y="922338"/>
              <a:ext cx="1752600" cy="3497263"/>
              <a:chOff x="684" y="1685"/>
              <a:chExt cx="1104" cy="2203"/>
            </a:xfrm>
          </p:grpSpPr>
          <p:sp>
            <p:nvSpPr>
              <p:cNvPr id="48" name="Text Box 11"/>
              <p:cNvSpPr txBox="1">
                <a:spLocks noChangeArrowheads="1"/>
              </p:cNvSpPr>
              <p:nvPr/>
            </p:nvSpPr>
            <p:spPr bwMode="auto">
              <a:xfrm>
                <a:off x="684" y="1685"/>
                <a:ext cx="756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Direct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Weights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9" name="Text Box 12"/>
              <p:cNvSpPr txBox="1">
                <a:spLocks noChangeArrowheads="1"/>
              </p:cNvSpPr>
              <p:nvPr/>
            </p:nvSpPr>
            <p:spPr bwMode="auto">
              <a:xfrm>
                <a:off x="684" y="2163"/>
                <a:ext cx="748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Distance</a:t>
                </a:r>
                <a:r>
                  <a:rPr kumimoji="0" lang="it-IT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r>
                  <a:rPr kumimoji="0" lang="it-IT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Function</a:t>
                </a:r>
                <a:r>
                  <a:rPr kumimoji="0" lang="it-IT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0" name="Text Box 13"/>
              <p:cNvSpPr txBox="1">
                <a:spLocks noChangeArrowheads="1"/>
              </p:cNvSpPr>
              <p:nvPr/>
            </p:nvSpPr>
            <p:spPr bwMode="auto">
              <a:xfrm>
                <a:off x="684" y="2665"/>
                <a:ext cx="763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Auxiliary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Variables</a:t>
                </a:r>
                <a:endParaRPr kumimoji="0" lang="it-IT" altLang="en-US" sz="1800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1" name="Text Box 14"/>
              <p:cNvSpPr txBox="1">
                <a:spLocks noChangeArrowheads="1"/>
              </p:cNvSpPr>
              <p:nvPr/>
            </p:nvSpPr>
            <p:spPr bwMode="auto">
              <a:xfrm>
                <a:off x="684" y="3143"/>
                <a:ext cx="860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Population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Totals</a:t>
                </a:r>
                <a:endPara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2" name="Text Box 15"/>
              <p:cNvSpPr txBox="1">
                <a:spLocks noChangeArrowheads="1"/>
              </p:cNvSpPr>
              <p:nvPr/>
            </p:nvSpPr>
            <p:spPr bwMode="auto">
              <a:xfrm>
                <a:off x="684" y="3657"/>
                <a:ext cx="65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ts val="600"/>
                  </a:spcBef>
                  <a:spcAft>
                    <a:spcPts val="600"/>
                  </a:spcAft>
                  <a:buChar char="•"/>
                  <a:defRPr sz="2400">
                    <a:solidFill>
                      <a:srgbClr val="5F5F5F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400"/>
                  </a:spcBef>
                  <a:spcAft>
                    <a:spcPts val="400"/>
                  </a:spcAft>
                  <a:buFont typeface="Arial" charset="0"/>
                  <a:buChar char="-"/>
                  <a:defRPr sz="2200">
                    <a:solidFill>
                      <a:srgbClr val="5F5F5F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 sz="2000">
                    <a:solidFill>
                      <a:srgbClr val="5F5F5F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800">
                    <a:solidFill>
                      <a:srgbClr val="5F5F5F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rgbClr val="5F5F5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Bounds</a:t>
                </a:r>
              </a:p>
            </p:txBody>
          </p:sp>
          <p:graphicFrame>
            <p:nvGraphicFramePr>
              <p:cNvPr id="53" name="Object 16"/>
              <p:cNvGraphicFramePr>
                <a:graphicFrameLocks noChangeAspect="1"/>
              </p:cNvGraphicFramePr>
              <p:nvPr/>
            </p:nvGraphicFramePr>
            <p:xfrm>
              <a:off x="1600" y="2742"/>
              <a:ext cx="188" cy="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28" name="Equation" r:id="rId7" imgW="177646" imgH="228402" progId="Equation.3">
                      <p:embed/>
                    </p:oleObj>
                  </mc:Choice>
                  <mc:Fallback>
                    <p:oleObj name="Equation" r:id="rId7" imgW="177646" imgH="22840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00" y="2742"/>
                            <a:ext cx="188" cy="237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17"/>
              <p:cNvGraphicFramePr>
                <a:graphicFrameLocks noChangeAspect="1"/>
              </p:cNvGraphicFramePr>
              <p:nvPr/>
            </p:nvGraphicFramePr>
            <p:xfrm>
              <a:off x="1600" y="1769"/>
              <a:ext cx="188" cy="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29" name="Equation" r:id="rId9" imgW="177646" imgH="228402" progId="Equation.3">
                      <p:embed/>
                    </p:oleObj>
                  </mc:Choice>
                  <mc:Fallback>
                    <p:oleObj name="Equation" r:id="rId9" imgW="177646" imgH="22840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00" y="1769"/>
                            <a:ext cx="188" cy="237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Object 18"/>
              <p:cNvGraphicFramePr>
                <a:graphicFrameLocks noChangeAspect="1"/>
              </p:cNvGraphicFramePr>
              <p:nvPr/>
            </p:nvGraphicFramePr>
            <p:xfrm>
              <a:off x="1623" y="2283"/>
              <a:ext cx="165" cy="1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30" name="Equation" r:id="rId11" imgW="164814" imgH="177492" progId="Equation.3">
                      <p:embed/>
                    </p:oleObj>
                  </mc:Choice>
                  <mc:Fallback>
                    <p:oleObj name="Equation" r:id="rId11" imgW="164814" imgH="17749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23" y="2283"/>
                            <a:ext cx="165" cy="184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6" name="Object 19"/>
              <p:cNvGraphicFramePr>
                <a:graphicFrameLocks noChangeAspect="1"/>
              </p:cNvGraphicFramePr>
              <p:nvPr/>
            </p:nvGraphicFramePr>
            <p:xfrm>
              <a:off x="1616" y="3273"/>
              <a:ext cx="172" cy="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31" name="Equation" r:id="rId13" imgW="164885" imgH="164885" progId="Equation.3">
                      <p:embed/>
                    </p:oleObj>
                  </mc:Choice>
                  <mc:Fallback>
                    <p:oleObj name="Equation" r:id="rId13" imgW="164885" imgH="16488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6" y="3273"/>
                            <a:ext cx="172" cy="172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7" name="Object 20"/>
              <p:cNvGraphicFramePr>
                <a:graphicFrameLocks noChangeAspect="1"/>
              </p:cNvGraphicFramePr>
              <p:nvPr/>
            </p:nvGraphicFramePr>
            <p:xfrm>
              <a:off x="1380" y="3669"/>
              <a:ext cx="408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32" name="Equation" r:id="rId15" imgW="393529" imgH="203112" progId="Equation.3">
                      <p:embed/>
                    </p:oleObj>
                  </mc:Choice>
                  <mc:Fallback>
                    <p:oleObj name="Equation" r:id="rId15" imgW="393529" imgH="20311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0" y="3669"/>
                            <a:ext cx="408" cy="209"/>
                          </a:xfrm>
                          <a:prstGeom prst="rect">
                            <a:avLst/>
                          </a:prstGeom>
                          <a:solidFill>
                            <a:srgbClr val="FFFF66"/>
                          </a:solidFill>
                          <a:ln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8" name="Line 21"/>
            <p:cNvSpPr>
              <a:spLocks noChangeShapeType="1"/>
            </p:cNvSpPr>
            <p:nvPr/>
          </p:nvSpPr>
          <p:spPr bwMode="auto">
            <a:xfrm>
              <a:off x="2943225" y="2771776"/>
              <a:ext cx="1038225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Line 22"/>
            <p:cNvSpPr>
              <a:spLocks noChangeShapeType="1"/>
            </p:cNvSpPr>
            <p:nvPr/>
          </p:nvSpPr>
          <p:spPr bwMode="auto">
            <a:xfrm flipV="1">
              <a:off x="2943225" y="3209926"/>
              <a:ext cx="1028700" cy="1038225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Line 23"/>
            <p:cNvSpPr>
              <a:spLocks noChangeShapeType="1"/>
            </p:cNvSpPr>
            <p:nvPr/>
          </p:nvSpPr>
          <p:spPr bwMode="auto">
            <a:xfrm>
              <a:off x="2943225" y="1339851"/>
              <a:ext cx="1028700" cy="1036638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Line 24"/>
            <p:cNvSpPr>
              <a:spLocks noChangeShapeType="1"/>
            </p:cNvSpPr>
            <p:nvPr/>
          </p:nvSpPr>
          <p:spPr bwMode="auto">
            <a:xfrm flipV="1">
              <a:off x="2943225" y="2981326"/>
              <a:ext cx="1019175" cy="59055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Line 25"/>
            <p:cNvSpPr>
              <a:spLocks noChangeShapeType="1"/>
            </p:cNvSpPr>
            <p:nvPr/>
          </p:nvSpPr>
          <p:spPr bwMode="auto">
            <a:xfrm>
              <a:off x="2943225" y="2006601"/>
              <a:ext cx="1019175" cy="59055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29"/>
            <p:cNvSpPr>
              <a:spLocks noChangeShapeType="1"/>
            </p:cNvSpPr>
            <p:nvPr/>
          </p:nvSpPr>
          <p:spPr bwMode="auto">
            <a:xfrm>
              <a:off x="7083425" y="2778126"/>
              <a:ext cx="935038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44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7909574"/>
                </p:ext>
              </p:extLst>
            </p:nvPr>
          </p:nvGraphicFramePr>
          <p:xfrm>
            <a:off x="4810125" y="5556250"/>
            <a:ext cx="1662113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33" name="Equation" r:id="rId17" imgW="914003" imgH="355446" progId="Equation.3">
                    <p:embed/>
                  </p:oleObj>
                </mc:Choice>
                <mc:Fallback>
                  <p:oleObj name="Equation" r:id="rId17" imgW="914003" imgH="3554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0125" y="5556250"/>
                          <a:ext cx="1662113" cy="647700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Text Box 70"/>
            <p:cNvSpPr txBox="1">
              <a:spLocks noChangeArrowheads="1"/>
            </p:cNvSpPr>
            <p:nvPr/>
          </p:nvSpPr>
          <p:spPr bwMode="auto">
            <a:xfrm>
              <a:off x="4911725" y="4829175"/>
              <a:ext cx="1457325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600"/>
                </a:spcBef>
                <a:spcAft>
                  <a:spcPts val="600"/>
                </a:spcAft>
                <a:buChar char="•"/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400"/>
                </a:spcBef>
                <a:spcAft>
                  <a:spcPts val="400"/>
                </a:spcAft>
                <a:buFont typeface="Arial" charset="0"/>
                <a:buChar char="-"/>
                <a:defRPr sz="22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  <a:defRPr sz="20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en-US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Calibration</a:t>
              </a:r>
              <a:r>
                <a:rPr kumimoji="0" lang="it-IT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it-IT" altLang="en-US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Estimators</a:t>
              </a:r>
              <a:endParaRPr kumimoji="0" lang="it-IT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6" name="Text Box 77"/>
            <p:cNvSpPr txBox="1">
              <a:spLocks noChangeArrowheads="1"/>
            </p:cNvSpPr>
            <p:nvPr/>
          </p:nvSpPr>
          <p:spPr bwMode="auto">
            <a:xfrm>
              <a:off x="8429625" y="2579688"/>
              <a:ext cx="428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600"/>
                </a:spcBef>
                <a:spcAft>
                  <a:spcPts val="600"/>
                </a:spcAft>
                <a:buChar char="•"/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400"/>
                </a:spcBef>
                <a:spcAft>
                  <a:spcPts val="400"/>
                </a:spcAft>
                <a:buFont typeface="Arial" charset="0"/>
                <a:buChar char="-"/>
                <a:defRPr sz="22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  <a:defRPr sz="20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47" name="AutoShape 79"/>
            <p:cNvCxnSpPr>
              <a:cxnSpLocks noChangeShapeType="1"/>
              <a:stCxn id="46" idx="3"/>
              <a:endCxn id="45" idx="0"/>
            </p:cNvCxnSpPr>
            <p:nvPr/>
          </p:nvCxnSpPr>
          <p:spPr bwMode="auto">
            <a:xfrm flipH="1">
              <a:off x="5640388" y="2763838"/>
              <a:ext cx="2832100" cy="2065337"/>
            </a:xfrm>
            <a:prstGeom prst="bentConnector4">
              <a:avLst>
                <a:gd name="adj1" fmla="val -9306"/>
                <a:gd name="adj2" fmla="val 82856"/>
              </a:avLst>
            </a:prstGeom>
            <a:noFill/>
            <a:ln w="1524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631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vello">
  <a:themeElements>
    <a:clrScheme name="Livello 1">
      <a:dk1>
        <a:srgbClr val="006699"/>
      </a:dk1>
      <a:lt1>
        <a:srgbClr val="FFFFFF"/>
      </a:lt1>
      <a:dk2>
        <a:srgbClr val="000000"/>
      </a:dk2>
      <a:lt2>
        <a:srgbClr val="99FF99"/>
      </a:lt2>
      <a:accent1>
        <a:srgbClr val="00CC99"/>
      </a:accent1>
      <a:accent2>
        <a:srgbClr val="009999"/>
      </a:accent2>
      <a:accent3>
        <a:srgbClr val="AAAAAA"/>
      </a:accent3>
      <a:accent4>
        <a:srgbClr val="DADADA"/>
      </a:accent4>
      <a:accent5>
        <a:srgbClr val="AAE2CA"/>
      </a:accent5>
      <a:accent6>
        <a:srgbClr val="008A8A"/>
      </a:accent6>
      <a:hlink>
        <a:srgbClr val="0066FF"/>
      </a:hlink>
      <a:folHlink>
        <a:srgbClr val="989CBA"/>
      </a:folHlink>
    </a:clrScheme>
    <a:fontScheme name="Livel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vello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vello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vello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vello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2426</Words>
  <Application>Microsoft Office PowerPoint</Application>
  <PresentationFormat>Presentazione su schermo (4:3)</PresentationFormat>
  <Paragraphs>242</Paragraphs>
  <Slides>29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29</vt:i4>
      </vt:variant>
    </vt:vector>
  </HeadingPairs>
  <TitlesOfParts>
    <vt:vector size="32" baseType="lpstr">
      <vt:lpstr>Livello</vt:lpstr>
      <vt:lpstr>Equation</vt:lpstr>
      <vt:lpstr>Equazione</vt:lpstr>
      <vt:lpstr>Presentazione standard di PowerPoint</vt:lpstr>
      <vt:lpstr>What is Calibration?</vt:lpstr>
      <vt:lpstr>Auxiliary Information (1/3)</vt:lpstr>
      <vt:lpstr>Auxiliary Information (2/3)</vt:lpstr>
      <vt:lpstr>Auxiliary Information (3/3)</vt:lpstr>
      <vt:lpstr>How Calibration Works in Practice (1/4)</vt:lpstr>
      <vt:lpstr>How Calibration Works in Practice (2/4)</vt:lpstr>
      <vt:lpstr>How Calibration Works in Practice (3/4)</vt:lpstr>
      <vt:lpstr>How Calibration Works in Practice (4/4)</vt:lpstr>
      <vt:lpstr>Improved Estimation by Calibration (1/9) </vt:lpstr>
      <vt:lpstr>Improved Estimation by Calibration (2/9) </vt:lpstr>
      <vt:lpstr>Improved Estimation by Calibration (3/9) </vt:lpstr>
      <vt:lpstr>Improved Estimation by Calibration (4/9) </vt:lpstr>
      <vt:lpstr>Improved Estimation by Calibration (5/9) </vt:lpstr>
      <vt:lpstr>Improved Estimation by Calibration (6/9) </vt:lpstr>
      <vt:lpstr>Quick Detour to the Real World: Philippines</vt:lpstr>
      <vt:lpstr>Quick Detour to the Real World: Philippines</vt:lpstr>
      <vt:lpstr>Quick Detour to the Real World: Thailand</vt:lpstr>
      <vt:lpstr>Quick Detour to the Real World: Thailand</vt:lpstr>
      <vt:lpstr>Quick Detour to the Real World: Vietnam</vt:lpstr>
      <vt:lpstr>Quick Detour to the Real World: Vietnam</vt:lpstr>
      <vt:lpstr>Improved Estimation by Calibration (7/9) </vt:lpstr>
      <vt:lpstr>Improved Estimation by Calibration (8/9) </vt:lpstr>
      <vt:lpstr>Improved Estimation by Calibration: Wrap-up</vt:lpstr>
      <vt:lpstr>Further Benefits of Calibration (1/3)</vt:lpstr>
      <vt:lpstr>Further Benefits of Calibration (2/3)</vt:lpstr>
      <vt:lpstr>Further Benefits of Calibration (3/3)</vt:lpstr>
      <vt:lpstr>The (affordable) costs of Calibration (1/2)</vt:lpstr>
      <vt:lpstr>The (affordable) costs of Calibration (2/2)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Diego Zardetto</dc:creator>
  <cp:lastModifiedBy>Diego</cp:lastModifiedBy>
  <cp:revision>251</cp:revision>
  <dcterms:created xsi:type="dcterms:W3CDTF">2016-03-14T14:43:29Z</dcterms:created>
  <dcterms:modified xsi:type="dcterms:W3CDTF">2016-05-17T09:37:41Z</dcterms:modified>
</cp:coreProperties>
</file>