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1" r:id="rId3"/>
    <p:sldId id="262" r:id="rId4"/>
    <p:sldId id="284" r:id="rId5"/>
    <p:sldId id="275" r:id="rId6"/>
    <p:sldId id="282" r:id="rId7"/>
    <p:sldId id="283" r:id="rId8"/>
    <p:sldId id="276" r:id="rId9"/>
    <p:sldId id="277" r:id="rId10"/>
    <p:sldId id="278" r:id="rId11"/>
    <p:sldId id="279" r:id="rId12"/>
    <p:sldId id="281" r:id="rId13"/>
    <p:sldId id="291" r:id="rId14"/>
    <p:sldId id="292" r:id="rId15"/>
    <p:sldId id="280" r:id="rId16"/>
    <p:sldId id="294" r:id="rId17"/>
    <p:sldId id="297" r:id="rId18"/>
    <p:sldId id="285" r:id="rId19"/>
    <p:sldId id="295" r:id="rId20"/>
    <p:sldId id="286" r:id="rId21"/>
    <p:sldId id="287" r:id="rId22"/>
    <p:sldId id="296" r:id="rId23"/>
    <p:sldId id="288" r:id="rId24"/>
    <p:sldId id="290" r:id="rId25"/>
    <p:sldId id="28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43" autoAdjust="0"/>
    <p:restoredTop sz="94643" autoAdjust="0"/>
  </p:normalViewPr>
  <p:slideViewPr>
    <p:cSldViewPr>
      <p:cViewPr varScale="1">
        <p:scale>
          <a:sx n="84" d="100"/>
          <a:sy n="84" d="100"/>
        </p:scale>
        <p:origin x="-13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76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DC7C2-9CB9-4CD4-AE27-0A9C91BBC3BC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0FF7B-4A7A-4D06-A381-4682B60919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91440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562600"/>
          </a:xfrm>
          <a:ln>
            <a:noFill/>
          </a:ln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1pPr>
            <a:lvl2pPr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  <a:defRPr sz="2800">
                <a:solidFill>
                  <a:schemeClr val="tx1"/>
                </a:solidFill>
              </a:defRPr>
            </a:lvl2pPr>
            <a:lvl3pPr>
              <a:buClr>
                <a:schemeClr val="accent1">
                  <a:lumMod val="75000"/>
                </a:schemeClr>
              </a:buClr>
              <a:buFont typeface="Courier New" pitchFamily="49" charset="0"/>
              <a:buChar char="o"/>
              <a:defRPr sz="2800">
                <a:solidFill>
                  <a:schemeClr val="tx1"/>
                </a:solidFill>
              </a:defRPr>
            </a:lvl3pPr>
            <a:lvl4pPr>
              <a:buClr>
                <a:schemeClr val="accent1">
                  <a:lumMod val="75000"/>
                </a:schemeClr>
              </a:buClr>
              <a:buFont typeface="Courier New" pitchFamily="49" charset="0"/>
              <a:buChar char="o"/>
              <a:defRPr sz="2800">
                <a:solidFill>
                  <a:schemeClr val="tx1"/>
                </a:solidFill>
              </a:defRPr>
            </a:lvl4pPr>
            <a:lvl5pPr>
              <a:buClr>
                <a:schemeClr val="accent1">
                  <a:lumMod val="75000"/>
                </a:schemeClr>
              </a:buClr>
              <a:buFont typeface="Courier New" pitchFamily="49" charset="0"/>
              <a:buChar char="o"/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DYNAMIS-MRT-POP Model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Microsimulation Population Projection - Mauritania</a:t>
            </a:r>
          </a:p>
          <a:p>
            <a:r>
              <a:rPr lang="en-US" dirty="0" smtClean="0"/>
              <a:t>Martin Spielauer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Immigration and Emigration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Immigration</a:t>
            </a:r>
          </a:p>
          <a:p>
            <a:pPr lvl="1"/>
            <a:r>
              <a:rPr lang="en-US" dirty="0" smtClean="0"/>
              <a:t>Immigration numbers by year and sex</a:t>
            </a:r>
          </a:p>
          <a:p>
            <a:pPr lvl="1"/>
            <a:r>
              <a:rPr lang="en-US" dirty="0" smtClean="0"/>
              <a:t>Age distribution by sex</a:t>
            </a:r>
          </a:p>
          <a:p>
            <a:pPr lvl="1"/>
            <a:r>
              <a:rPr lang="en-US" dirty="0" smtClean="0"/>
              <a:t>Destination distribution by sex and age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Emigration</a:t>
            </a:r>
          </a:p>
          <a:p>
            <a:pPr lvl="1"/>
            <a:r>
              <a:rPr lang="en-US" dirty="0" smtClean="0"/>
              <a:t>Emigration rates by province, age and sex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Immigration and Emigration</a:t>
            </a:r>
            <a:endParaRPr lang="en-US" dirty="0"/>
          </a:p>
        </p:txBody>
      </p:sp>
      <p:pic>
        <p:nvPicPr>
          <p:cNvPr id="5" name="Picture 4" descr="Base_Resul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02233"/>
            <a:ext cx="9144000" cy="42535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Primary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Base: </a:t>
            </a:r>
            <a:r>
              <a:rPr lang="en-US" dirty="0" smtClean="0"/>
              <a:t>Probabilities of school entry and graduation by year &amp; province of birth, sex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Refined: </a:t>
            </a:r>
            <a:r>
              <a:rPr lang="en-US" dirty="0" smtClean="0"/>
              <a:t>adding mothers education</a:t>
            </a:r>
          </a:p>
          <a:p>
            <a:pPr>
              <a:buNone/>
            </a:pPr>
            <a:endParaRPr lang="de-AT" dirty="0" smtClean="0"/>
          </a:p>
        </p:txBody>
      </p:sp>
      <p:pic>
        <p:nvPicPr>
          <p:cNvPr id="4" name="Picture 3" descr="Education_G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119085"/>
            <a:ext cx="9144000" cy="3738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Primary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proportional models (logistic regression)</a:t>
            </a:r>
          </a:p>
          <a:p>
            <a:r>
              <a:rPr lang="en-US" dirty="0" smtClean="0"/>
              <a:t>High and persistent inter-provincial differences</a:t>
            </a:r>
          </a:p>
          <a:p>
            <a:endParaRPr lang="de-AT" dirty="0" smtClean="0"/>
          </a:p>
          <a:p>
            <a:pPr>
              <a:buNone/>
            </a:pPr>
            <a:endParaRPr lang="de-AT" dirty="0" smtClean="0"/>
          </a:p>
        </p:txBody>
      </p:sp>
      <p:pic>
        <p:nvPicPr>
          <p:cNvPr id="5" name="Picture 4" descr="Education_G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16576"/>
            <a:ext cx="9144000" cy="295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DYNAMIS – Primary Education -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Scenarios on overall trends by sex</a:t>
            </a:r>
          </a:p>
          <a:p>
            <a:r>
              <a:rPr lang="en-US" dirty="0" smtClean="0"/>
              <a:t>Scenarios on provincial trends (convergence)</a:t>
            </a:r>
          </a:p>
          <a:p>
            <a:r>
              <a:rPr lang="en-US" dirty="0" smtClean="0"/>
              <a:t>Scenarios for study of composition effects by mothers education only</a:t>
            </a:r>
          </a:p>
          <a:p>
            <a:endParaRPr lang="de-AT" dirty="0" smtClean="0"/>
          </a:p>
          <a:p>
            <a:endParaRPr lang="de-AT" dirty="0" smtClean="0"/>
          </a:p>
          <a:p>
            <a:pPr>
              <a:buNone/>
            </a:pPr>
            <a:endParaRPr lang="de-A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First Union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Option A: </a:t>
            </a:r>
            <a:r>
              <a:rPr lang="en-US" dirty="0" smtClean="0"/>
              <a:t>Age-specific rates by age and cohort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Option B: </a:t>
            </a:r>
            <a:r>
              <a:rPr lang="en-US" dirty="0" smtClean="0"/>
              <a:t>Parametric model by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Coale &amp; McNeil</a:t>
            </a:r>
          </a:p>
          <a:p>
            <a:pPr lvl="1"/>
            <a:r>
              <a:rPr lang="en-US" dirty="0" smtClean="0"/>
              <a:t>Parameters: lowest and average age at first union formation and final outcome of ever entering a union </a:t>
            </a:r>
          </a:p>
          <a:p>
            <a:pPr lvl="1"/>
            <a:r>
              <a:rPr lang="en-US" dirty="0" smtClean="0"/>
              <a:t>Simulation results can be used as base for option A (which can be easily modified e.g. to a scenario banning child marriages)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First Union - Analysis</a:t>
            </a:r>
            <a:endParaRPr lang="en-US" dirty="0"/>
          </a:p>
        </p:txBody>
      </p:sp>
      <p:pic>
        <p:nvPicPr>
          <p:cNvPr id="55298" name="Picture 2" descr="D:\Dropbox\_WORLDBANK\REPORT\Figures\Union_G7.png"/>
          <p:cNvPicPr>
            <a:picLocks noChangeAspect="1" noChangeArrowheads="1"/>
          </p:cNvPicPr>
          <p:nvPr/>
        </p:nvPicPr>
        <p:blipFill>
          <a:blip r:embed="rId2" cstate="print"/>
          <a:srcRect l="350" t="1601" r="699" b="1601"/>
          <a:stretch>
            <a:fillRect/>
          </a:stretch>
        </p:blipFill>
        <p:spPr bwMode="auto">
          <a:xfrm>
            <a:off x="31965" y="2014946"/>
            <a:ext cx="9048141" cy="3864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Example 1: Effects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3 Scenarios: 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Base: </a:t>
            </a:r>
            <a:r>
              <a:rPr lang="en-US" dirty="0" smtClean="0"/>
              <a:t>Continuing observed trends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A: </a:t>
            </a:r>
            <a:r>
              <a:rPr lang="en-US" dirty="0" smtClean="0"/>
              <a:t>Universal primary education, cohort 2010+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B: </a:t>
            </a:r>
            <a:r>
              <a:rPr lang="en-US" dirty="0" smtClean="0"/>
              <a:t>Phased-in universal primary, cohorts 2010-2020</a:t>
            </a:r>
          </a:p>
        </p:txBody>
      </p:sp>
      <p:pic>
        <p:nvPicPr>
          <p:cNvPr id="4" name="Picture 3" descr="SampAnalysis_G00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05200"/>
            <a:ext cx="9144000" cy="3003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Example 1: Births by Mothers Education</a:t>
            </a:r>
            <a:endParaRPr lang="en-US" dirty="0"/>
          </a:p>
        </p:txBody>
      </p:sp>
      <p:pic>
        <p:nvPicPr>
          <p:cNvPr id="5" name="Picture 4" descr="SampAnalysis_G01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12934"/>
            <a:ext cx="9144000" cy="3432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Example 1: Education Composition 15-49</a:t>
            </a:r>
            <a:endParaRPr lang="en-US" dirty="0"/>
          </a:p>
        </p:txBody>
      </p:sp>
      <p:pic>
        <p:nvPicPr>
          <p:cNvPr id="5" name="Picture 4" descr="SampAnalysis_G01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8200"/>
            <a:ext cx="9144000" cy="3024700"/>
          </a:xfrm>
          <a:prstGeom prst="rect">
            <a:avLst/>
          </a:prstGeom>
        </p:spPr>
      </p:pic>
      <p:pic>
        <p:nvPicPr>
          <p:cNvPr id="6" name="Picture 5" descr="SampAnalysis_G01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50273"/>
            <a:ext cx="9144000" cy="3007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DYNAMIS – Characteristics &amp;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Portable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platform</a:t>
            </a:r>
          </a:p>
          <a:p>
            <a:pPr lvl="1"/>
            <a:r>
              <a:rPr lang="en-US" dirty="0" smtClean="0"/>
              <a:t>Based on data available for most countries</a:t>
            </a:r>
          </a:p>
          <a:p>
            <a:pPr lvl="1"/>
            <a:r>
              <a:rPr lang="en-US" dirty="0" smtClean="0"/>
              <a:t>Refinable, extendable &amp; adaptable to specific contexts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Start from the ‚known‘ </a:t>
            </a:r>
            <a:r>
              <a:rPr lang="en-US" dirty="0" smtClean="0"/>
              <a:t>(available macro projections)</a:t>
            </a:r>
          </a:p>
          <a:p>
            <a:pPr lvl="1"/>
            <a:r>
              <a:rPr lang="en-US" dirty="0" smtClean="0"/>
              <a:t>Model can reproduce macro models: same assumptions, parameter tables -&gt; same outputs</a:t>
            </a:r>
          </a:p>
          <a:p>
            <a:pPr lvl="1"/>
            <a:r>
              <a:rPr lang="en-US" dirty="0" smtClean="0"/>
              <a:t>More refined models can be added and selected with and without alignment to macro projections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Reproducible</a:t>
            </a:r>
          </a:p>
          <a:p>
            <a:pPr lvl="1"/>
            <a:r>
              <a:rPr lang="en-US" dirty="0" smtClean="0"/>
              <a:t>Step-by-step documentation (stats &amp; programming)</a:t>
            </a:r>
          </a:p>
          <a:p>
            <a:pPr lvl="1"/>
            <a:r>
              <a:rPr lang="en-US" dirty="0" smtClean="0"/>
              <a:t>Freely available software (language &amp; app)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Example 1: Child Deaths</a:t>
            </a:r>
            <a:endParaRPr lang="en-US" dirty="0"/>
          </a:p>
        </p:txBody>
      </p:sp>
      <p:pic>
        <p:nvPicPr>
          <p:cNvPr id="5" name="Picture 4" descr="SampAnalysis_G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76400"/>
            <a:ext cx="9144000" cy="2751733"/>
          </a:xfrm>
          <a:prstGeom prst="rect">
            <a:avLst/>
          </a:prstGeom>
        </p:spPr>
      </p:pic>
      <p:pic>
        <p:nvPicPr>
          <p:cNvPr id="7" name="Picture 6" descr="SampAnalysis_G02.png"/>
          <p:cNvPicPr>
            <a:picLocks noChangeAspect="1"/>
          </p:cNvPicPr>
          <p:nvPr/>
        </p:nvPicPr>
        <p:blipFill>
          <a:blip r:embed="rId3" cstate="print"/>
          <a:srcRect l="66775"/>
          <a:stretch>
            <a:fillRect/>
          </a:stretch>
        </p:blipFill>
        <p:spPr>
          <a:xfrm>
            <a:off x="6106130" y="1684933"/>
            <a:ext cx="3037870" cy="2781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Example 1: Decomposition Child Deaths</a:t>
            </a:r>
            <a:endParaRPr lang="en-US" dirty="0"/>
          </a:p>
        </p:txBody>
      </p:sp>
      <p:pic>
        <p:nvPicPr>
          <p:cNvPr id="6" name="Picture 5" descr="SampAnalysis_G0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34039"/>
            <a:ext cx="9144000" cy="2789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Example 2: Internal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3 Scenarios: 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A0: </a:t>
            </a:r>
            <a:r>
              <a:rPr lang="en-US" dirty="0" smtClean="0"/>
              <a:t>No internal migration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A: </a:t>
            </a:r>
            <a:r>
              <a:rPr lang="en-US" dirty="0" smtClean="0"/>
              <a:t>Current rates by age and sex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B: </a:t>
            </a:r>
            <a:r>
              <a:rPr lang="en-US" dirty="0" smtClean="0"/>
              <a:t>Current rates by age, sex, and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No Internal Migration</a:t>
            </a:r>
            <a:endParaRPr lang="en-US" dirty="0"/>
          </a:p>
        </p:txBody>
      </p:sp>
      <p:pic>
        <p:nvPicPr>
          <p:cNvPr id="8" name="Picture 7" descr="SampAnalysis_G08a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76350"/>
            <a:ext cx="9144000" cy="4305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Base Internal Migration</a:t>
            </a:r>
            <a:endParaRPr lang="en-US" dirty="0"/>
          </a:p>
        </p:txBody>
      </p:sp>
      <p:pic>
        <p:nvPicPr>
          <p:cNvPr id="7" name="Picture 6" descr="SampAnalysis_G08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75068"/>
            <a:ext cx="9144000" cy="4307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Refined Internal Migration</a:t>
            </a:r>
            <a:endParaRPr lang="en-US" dirty="0"/>
          </a:p>
        </p:txBody>
      </p:sp>
      <p:pic>
        <p:nvPicPr>
          <p:cNvPr id="5" name="Picture 4" descr="SampAnalysis_G08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80514"/>
            <a:ext cx="9144000" cy="4296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Characteristics &amp;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User friendly</a:t>
            </a:r>
          </a:p>
          <a:p>
            <a:pPr lvl="1"/>
            <a:r>
              <a:rPr lang="en-US" dirty="0" smtClean="0"/>
              <a:t>All parameters have intuitive interpretation</a:t>
            </a:r>
          </a:p>
          <a:p>
            <a:pPr lvl="1"/>
            <a:r>
              <a:rPr lang="en-US" dirty="0" smtClean="0"/>
              <a:t>Fully documented GUI and model (help files)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Analysis tool</a:t>
            </a:r>
          </a:p>
          <a:p>
            <a:pPr lvl="1"/>
            <a:r>
              <a:rPr lang="en-US" dirty="0" smtClean="0"/>
              <a:t>Overall trends vs. trends in relative differences</a:t>
            </a:r>
          </a:p>
          <a:p>
            <a:pPr lvl="1"/>
            <a:r>
              <a:rPr lang="en-US" dirty="0" smtClean="0"/>
              <a:t>Downstream effects </a:t>
            </a:r>
          </a:p>
          <a:p>
            <a:pPr lvl="1"/>
            <a:r>
              <a:rPr lang="en-US" dirty="0" smtClean="0"/>
              <a:t>Decomposition of effects</a:t>
            </a:r>
          </a:p>
          <a:p>
            <a:pPr lvl="1"/>
            <a:r>
              <a:rPr lang="en-US" dirty="0" smtClean="0"/>
              <a:t>Composition vs. behavioral effects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Rich output</a:t>
            </a:r>
          </a:p>
          <a:p>
            <a:pPr lvl="1"/>
            <a:r>
              <a:rPr lang="en-US" dirty="0" smtClean="0"/>
              <a:t>Easy extendable list of tables </a:t>
            </a:r>
          </a:p>
          <a:p>
            <a:pPr lvl="1"/>
            <a:r>
              <a:rPr lang="en-US" dirty="0" smtClean="0"/>
              <a:t>Micro data output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GUI</a:t>
            </a:r>
            <a:endParaRPr lang="en-US" dirty="0"/>
          </a:p>
        </p:txBody>
      </p:sp>
      <p:pic>
        <p:nvPicPr>
          <p:cNvPr id="5" name="Picture 4" descr="App_Parameter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50494"/>
            <a:ext cx="9144000" cy="4957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Fertility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Base Version</a:t>
            </a:r>
          </a:p>
          <a:p>
            <a:pPr lvl="1"/>
            <a:r>
              <a:rPr lang="en-US" dirty="0" smtClean="0"/>
              <a:t>Age-specific fertility distribution by year</a:t>
            </a:r>
          </a:p>
          <a:p>
            <a:pPr lvl="1"/>
            <a:r>
              <a:rPr lang="en-US" dirty="0" smtClean="0"/>
              <a:t>Total Fertility Rate (TFR) by year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Extended Version</a:t>
            </a:r>
          </a:p>
          <a:p>
            <a:pPr lvl="1"/>
            <a:r>
              <a:rPr lang="en-US" dirty="0" smtClean="0"/>
              <a:t>First births by age, union status, education, province</a:t>
            </a:r>
          </a:p>
          <a:p>
            <a:pPr lvl="1"/>
            <a:r>
              <a:rPr lang="en-US" dirty="0" smtClean="0"/>
              <a:t>Higher order births by education, time since last birth</a:t>
            </a:r>
          </a:p>
          <a:p>
            <a:pPr lvl="1"/>
            <a:r>
              <a:rPr lang="en-US" dirty="0" smtClean="0"/>
              <a:t>Separate trends by birth order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Alignment Choices </a:t>
            </a:r>
            <a:r>
              <a:rPr lang="en-US" dirty="0" smtClean="0"/>
              <a:t>(extended version)</a:t>
            </a:r>
          </a:p>
          <a:p>
            <a:pPr lvl="1"/>
            <a:r>
              <a:rPr lang="en-US" dirty="0" smtClean="0"/>
              <a:t>Not aligned</a:t>
            </a:r>
          </a:p>
          <a:p>
            <a:pPr lvl="1"/>
            <a:r>
              <a:rPr lang="en-US" dirty="0" smtClean="0"/>
              <a:t>Aligned to total births of base version</a:t>
            </a:r>
          </a:p>
          <a:p>
            <a:pPr lvl="1"/>
            <a:r>
              <a:rPr lang="en-US" dirty="0" smtClean="0"/>
              <a:t>Aligned to total births by age of base version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Fertility - Base Parameters</a:t>
            </a:r>
            <a:endParaRPr lang="en-US" dirty="0"/>
          </a:p>
        </p:txBody>
      </p:sp>
      <p:pic>
        <p:nvPicPr>
          <p:cNvPr id="5" name="Picture 4" descr="Para_Fertilit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177" y="1600200"/>
            <a:ext cx="9097645" cy="4848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Fertility - Refined Parameters</a:t>
            </a:r>
            <a:endParaRPr lang="en-US" dirty="0"/>
          </a:p>
        </p:txBody>
      </p:sp>
      <p:pic>
        <p:nvPicPr>
          <p:cNvPr id="4" name="Picture 3" descr="Para_RefinedFertilit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85502"/>
            <a:ext cx="9144000" cy="3886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Mortality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Base Version</a:t>
            </a:r>
          </a:p>
          <a:p>
            <a:pPr lvl="1"/>
            <a:r>
              <a:rPr lang="en-US" dirty="0" smtClean="0"/>
              <a:t>Standard life table of age-specific rates by sex</a:t>
            </a:r>
          </a:p>
          <a:p>
            <a:pPr lvl="1"/>
            <a:r>
              <a:rPr lang="en-US" dirty="0" smtClean="0"/>
              <a:t>Life expectancy by calendar year and sex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Refined child mortality model </a:t>
            </a:r>
            <a:r>
              <a:rPr lang="en-US" dirty="0" smtClean="0"/>
              <a:t>(ages 0-4)</a:t>
            </a:r>
          </a:p>
          <a:p>
            <a:pPr lvl="1"/>
            <a:r>
              <a:rPr lang="en-US" dirty="0" smtClean="0"/>
              <a:t>Age baseline </a:t>
            </a:r>
          </a:p>
          <a:p>
            <a:pPr lvl="1"/>
            <a:r>
              <a:rPr lang="en-US" dirty="0" smtClean="0"/>
              <a:t>Relative risks by mothers education and age group</a:t>
            </a:r>
          </a:p>
          <a:p>
            <a:pPr lvl="1"/>
            <a:r>
              <a:rPr lang="en-US" dirty="0" smtClean="0"/>
              <a:t>Age-specific overall trends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Alignment options </a:t>
            </a:r>
            <a:r>
              <a:rPr lang="en-US" dirty="0" smtClean="0"/>
              <a:t>(refined model)</a:t>
            </a:r>
          </a:p>
          <a:p>
            <a:pPr lvl="1"/>
            <a:r>
              <a:rPr lang="en-US" dirty="0" smtClean="0"/>
              <a:t>Without</a:t>
            </a:r>
          </a:p>
          <a:p>
            <a:pPr lvl="1"/>
            <a:r>
              <a:rPr lang="en-US" dirty="0" smtClean="0"/>
              <a:t>Initial alignment to base model – trends from base</a:t>
            </a:r>
          </a:p>
          <a:p>
            <a:pPr lvl="1"/>
            <a:r>
              <a:rPr lang="en-US" dirty="0" smtClean="0"/>
              <a:t>Initial alignment to base model – specific trends</a:t>
            </a:r>
          </a:p>
          <a:p>
            <a:pPr lvl="1"/>
            <a:endParaRPr lang="de-A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DYNAMIS – Internal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Base</a:t>
            </a:r>
          </a:p>
          <a:p>
            <a:pPr lvl="1"/>
            <a:r>
              <a:rPr lang="en-US" dirty="0" smtClean="0"/>
              <a:t>Probabilities to leave by province, age group and sex</a:t>
            </a:r>
          </a:p>
          <a:p>
            <a:pPr lvl="1"/>
            <a:r>
              <a:rPr lang="en-US" dirty="0" smtClean="0"/>
              <a:t>Distribution of destinations by origin, age, sex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Refined</a:t>
            </a:r>
          </a:p>
          <a:p>
            <a:pPr lvl="1"/>
            <a:r>
              <a:rPr lang="en-US" dirty="0" smtClean="0"/>
              <a:t>Education added to probability to leave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600</Words>
  <Application>Microsoft Office PowerPoint</Application>
  <PresentationFormat>On-screen Show (4:3)</PresentationFormat>
  <Paragraphs>100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DYNAMIS-MRT-POP Model</vt:lpstr>
      <vt:lpstr>DYNAMIS – Characteristics &amp; Philosophy</vt:lpstr>
      <vt:lpstr>DYNAMIS – Characteristics &amp; Philosophy</vt:lpstr>
      <vt:lpstr>DYNAMIS – GUI</vt:lpstr>
      <vt:lpstr>DYNAMIS – Fertility</vt:lpstr>
      <vt:lpstr>DYNAMIS – Fertility - Base Parameters</vt:lpstr>
      <vt:lpstr>DYNAMIS – Fertility - Refined Parameters</vt:lpstr>
      <vt:lpstr>DYNAMIS – Mortality</vt:lpstr>
      <vt:lpstr>DYNAMIS – Internal Migration</vt:lpstr>
      <vt:lpstr>DYNAMIS – Immigration and Emigration</vt:lpstr>
      <vt:lpstr>DYNAMIS – Immigration and Emigration</vt:lpstr>
      <vt:lpstr>DYNAMIS – Primary Education</vt:lpstr>
      <vt:lpstr>DYNAMIS – Primary Education</vt:lpstr>
      <vt:lpstr>DYNAMIS – Primary Education - Scenarios</vt:lpstr>
      <vt:lpstr>DYNAMIS – First Union</vt:lpstr>
      <vt:lpstr>DYNAMIS – First Union - Analysis</vt:lpstr>
      <vt:lpstr>Example 1: Effects of Education</vt:lpstr>
      <vt:lpstr>Example 1: Births by Mothers Education</vt:lpstr>
      <vt:lpstr>Example 1: Education Composition 15-49</vt:lpstr>
      <vt:lpstr>Example 1: Child Deaths</vt:lpstr>
      <vt:lpstr>Example 1: Decomposition Child Deaths</vt:lpstr>
      <vt:lpstr>Example 2: Internal Migration</vt:lpstr>
      <vt:lpstr>DYNAMIS – No Internal Migration</vt:lpstr>
      <vt:lpstr>DYNAMIS – Base Internal Migration</vt:lpstr>
      <vt:lpstr>DYNAMIS – Refined Internal Migration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Micro-Simulation for Population Projections</dc:title>
  <dc:creator>marti</dc:creator>
  <cp:lastModifiedBy>Martin</cp:lastModifiedBy>
  <cp:revision>146</cp:revision>
  <dcterms:created xsi:type="dcterms:W3CDTF">2006-08-16T00:00:00Z</dcterms:created>
  <dcterms:modified xsi:type="dcterms:W3CDTF">2017-05-22T13:34:43Z</dcterms:modified>
</cp:coreProperties>
</file>