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60" r:id="rId13"/>
    <p:sldId id="261" r:id="rId14"/>
    <p:sldId id="262" r:id="rId15"/>
    <p:sldId id="284" r:id="rId16"/>
    <p:sldId id="275" r:id="rId17"/>
    <p:sldId id="282" r:id="rId18"/>
    <p:sldId id="283" r:id="rId19"/>
    <p:sldId id="276" r:id="rId20"/>
    <p:sldId id="277" r:id="rId21"/>
    <p:sldId id="278" r:id="rId22"/>
    <p:sldId id="279" r:id="rId23"/>
    <p:sldId id="281" r:id="rId24"/>
    <p:sldId id="291" r:id="rId25"/>
    <p:sldId id="292" r:id="rId26"/>
    <p:sldId id="280" r:id="rId27"/>
    <p:sldId id="294" r:id="rId28"/>
    <p:sldId id="297" r:id="rId29"/>
    <p:sldId id="285" r:id="rId30"/>
    <p:sldId id="295" r:id="rId31"/>
    <p:sldId id="286" r:id="rId32"/>
    <p:sldId id="287" r:id="rId33"/>
    <p:sldId id="296" r:id="rId34"/>
    <p:sldId id="288" r:id="rId35"/>
    <p:sldId id="290" r:id="rId36"/>
    <p:sldId id="289" r:id="rId37"/>
    <p:sldId id="298" r:id="rId38"/>
    <p:sldId id="299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2" autoAdjust="0"/>
    <p:restoredTop sz="94643" autoAdjust="0"/>
  </p:normalViewPr>
  <p:slideViewPr>
    <p:cSldViewPr>
      <p:cViewPr varScale="1">
        <p:scale>
          <a:sx n="111" d="100"/>
          <a:sy n="111" d="100"/>
        </p:scale>
        <p:origin x="-10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3762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DC7C2-9CB9-4CD4-AE27-0A9C91BBC3BC}" type="datetimeFigureOut">
              <a:rPr lang="en-US" smtClean="0"/>
              <a:pPr/>
              <a:t>2/8/2017</a:t>
            </a:fld>
            <a:endParaRPr lang="en-US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0FF7B-4A7A-4D06-A381-4682B60919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0FF7B-4A7A-4D06-A381-4682B60919A8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0FF7B-4A7A-4D06-A381-4682B60919A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0FF7B-4A7A-4D06-A381-4682B60919A8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0FF7B-4A7A-4D06-A381-4682B60919A8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0FF7B-4A7A-4D06-A381-4682B60919A8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91440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562600"/>
          </a:xfrm>
          <a:ln>
            <a:noFill/>
          </a:ln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1pPr>
            <a:lvl2pPr>
              <a:buClr>
                <a:schemeClr val="accent1">
                  <a:lumMod val="75000"/>
                </a:schemeClr>
              </a:buClr>
              <a:buSzPct val="100000"/>
              <a:buFont typeface="Courier New" pitchFamily="49" charset="0"/>
              <a:buChar char="o"/>
              <a:defRPr sz="2800">
                <a:solidFill>
                  <a:schemeClr val="tx1"/>
                </a:solidFill>
              </a:defRPr>
            </a:lvl2pPr>
            <a:lvl3pPr>
              <a:buClr>
                <a:schemeClr val="accent1">
                  <a:lumMod val="75000"/>
                </a:schemeClr>
              </a:buClr>
              <a:buFont typeface="Courier New" pitchFamily="49" charset="0"/>
              <a:buChar char="o"/>
              <a:defRPr sz="2800">
                <a:solidFill>
                  <a:schemeClr val="tx1"/>
                </a:solidFill>
              </a:defRPr>
            </a:lvl3pPr>
            <a:lvl4pPr>
              <a:buClr>
                <a:schemeClr val="accent1">
                  <a:lumMod val="75000"/>
                </a:schemeClr>
              </a:buClr>
              <a:buFont typeface="Courier New" pitchFamily="49" charset="0"/>
              <a:buChar char="o"/>
              <a:defRPr sz="2800">
                <a:solidFill>
                  <a:schemeClr val="tx1"/>
                </a:solidFill>
              </a:defRPr>
            </a:lvl4pPr>
            <a:lvl5pPr>
              <a:buClr>
                <a:schemeClr val="accent1">
                  <a:lumMod val="75000"/>
                </a:schemeClr>
              </a:buClr>
              <a:buFont typeface="Courier New" pitchFamily="49" charset="0"/>
              <a:buChar char="o"/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Dynamic Micro-Simulation for Population Projections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Rationale</a:t>
            </a:r>
            <a:r>
              <a:rPr lang="en-US" dirty="0" smtClean="0"/>
              <a:t>, Methods, and a Portable Application </a:t>
            </a:r>
          </a:p>
          <a:p>
            <a:endParaRPr lang="en-US" dirty="0" smtClean="0"/>
          </a:p>
          <a:p>
            <a:r>
              <a:rPr lang="en-US" dirty="0" smtClean="0"/>
              <a:t>Martin Spielauer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Macro Population Projections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Based on rates derived outside of the model</a:t>
            </a:r>
          </a:p>
          <a:p>
            <a:pPr lvl="1"/>
            <a:r>
              <a:rPr lang="de-AT" dirty="0" smtClean="0">
                <a:solidFill>
                  <a:schemeClr val="tx1"/>
                </a:solidFill>
              </a:rPr>
              <a:t>Most factors informing scenarios not part of model 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No mechanism to distinguish behavioral from composition effects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No support for assessing downstream effects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Even a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perfect forecast on age-specific rates does not create realistic life-courses </a:t>
            </a:r>
            <a:r>
              <a:rPr lang="en-US" dirty="0" smtClean="0">
                <a:solidFill>
                  <a:schemeClr val="tx1"/>
                </a:solidFill>
              </a:rPr>
              <a:t>as important individual differences are ignored: Examples: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Fertility: parity, birth intervals, education, marriage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Migration: education, return migration, heterogeneity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Mortality: Mothers characteristics in child mortality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Micro-Simulation Population Projections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Overcomes many limitations of macro projections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Advances in technology and data made microsimulation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recently feasible at reasonable cost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First official population projections by MS in Canada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We aim at showcasing feasibility in developing world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Microsimulation does not prescribe methods used: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Can use same assumptions/rates as a macro model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Can be aligned to produce identical aggregate outcome as macro models, but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realistic life courses </a:t>
            </a:r>
            <a:r>
              <a:rPr lang="en-US" dirty="0" smtClean="0">
                <a:solidFill>
                  <a:schemeClr val="tx1"/>
                </a:solidFill>
              </a:rPr>
              <a:t>and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more detail </a:t>
            </a:r>
            <a:r>
              <a:rPr lang="en-US" dirty="0" smtClean="0">
                <a:solidFill>
                  <a:schemeClr val="tx1"/>
                </a:solidFill>
              </a:rPr>
              <a:t>(variables)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Can build ‘better’ models -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higher prediction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are MS Models Created?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from a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population data base</a:t>
            </a:r>
          </a:p>
          <a:p>
            <a:pPr lvl="1"/>
            <a:r>
              <a:rPr lang="en-US" dirty="0" smtClean="0"/>
              <a:t>Individual characteristics </a:t>
            </a:r>
          </a:p>
          <a:p>
            <a:pPr lvl="1"/>
            <a:r>
              <a:rPr lang="en-US" dirty="0" smtClean="0"/>
              <a:t>Links to other persons (children, households)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Behavioral models </a:t>
            </a:r>
            <a:r>
              <a:rPr lang="en-US" dirty="0" smtClean="0"/>
              <a:t>for updating individual characteristics</a:t>
            </a:r>
          </a:p>
          <a:p>
            <a:pPr lvl="1"/>
            <a:r>
              <a:rPr lang="en-US" dirty="0" smtClean="0"/>
              <a:t>Discrete time models: updates in fixed time steps using models of probabilities</a:t>
            </a:r>
          </a:p>
          <a:p>
            <a:pPr lvl="1"/>
            <a:r>
              <a:rPr lang="en-US" dirty="0" smtClean="0"/>
              <a:t>Continuous time models: competing risk approach based on rates and corresponding waiting times. 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Accounting</a:t>
            </a:r>
            <a:r>
              <a:rPr lang="en-US" dirty="0" smtClean="0"/>
              <a:t> routines</a:t>
            </a:r>
          </a:p>
          <a:p>
            <a:pPr lvl="1"/>
            <a:r>
              <a:rPr lang="en-US" dirty="0" smtClean="0"/>
              <a:t>Aggregating characteristics to model output</a:t>
            </a:r>
          </a:p>
          <a:p>
            <a:pPr lvl="1"/>
            <a:r>
              <a:rPr lang="en-US" dirty="0" smtClean="0"/>
              <a:t>Tax-benefit accounting, individual accounts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microDP – Characteristics &amp; 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Portable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platform</a:t>
            </a:r>
          </a:p>
          <a:p>
            <a:pPr lvl="1"/>
            <a:r>
              <a:rPr lang="en-US" dirty="0" smtClean="0"/>
              <a:t>Based on data available for most countries</a:t>
            </a:r>
          </a:p>
          <a:p>
            <a:pPr lvl="1"/>
            <a:r>
              <a:rPr lang="en-US" dirty="0" smtClean="0"/>
              <a:t>Refinable, extendable &amp; adaptable to specific contexts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Start from the ‚known‘ </a:t>
            </a:r>
            <a:r>
              <a:rPr lang="en-US" dirty="0" smtClean="0"/>
              <a:t>(available macro projections)</a:t>
            </a:r>
          </a:p>
          <a:p>
            <a:pPr lvl="1"/>
            <a:r>
              <a:rPr lang="en-US" dirty="0" smtClean="0"/>
              <a:t>Model can reproduce macro models: same assumptions, parameter tables -&gt; same outputs</a:t>
            </a:r>
          </a:p>
          <a:p>
            <a:pPr lvl="1"/>
            <a:r>
              <a:rPr lang="en-US" dirty="0" smtClean="0"/>
              <a:t>More refined models can be added and selected with and without alignment to macro projections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Reproducible</a:t>
            </a:r>
          </a:p>
          <a:p>
            <a:pPr lvl="1"/>
            <a:r>
              <a:rPr lang="en-US" dirty="0" smtClean="0"/>
              <a:t>Step-by-step documentation (stats &amp; programming)</a:t>
            </a:r>
          </a:p>
          <a:p>
            <a:pPr lvl="1"/>
            <a:r>
              <a:rPr lang="en-US" dirty="0" smtClean="0"/>
              <a:t>Freely available software (language &amp; app)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microDP – Characteristics &amp; 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User friendly</a:t>
            </a:r>
          </a:p>
          <a:p>
            <a:pPr lvl="1"/>
            <a:r>
              <a:rPr lang="en-US" dirty="0" smtClean="0"/>
              <a:t>All parameters have intuitive interpretation</a:t>
            </a:r>
          </a:p>
          <a:p>
            <a:pPr lvl="1"/>
            <a:r>
              <a:rPr lang="en-US" dirty="0" smtClean="0"/>
              <a:t>Fully documented GUI and model (help files)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Analysis tool</a:t>
            </a:r>
          </a:p>
          <a:p>
            <a:pPr lvl="1"/>
            <a:r>
              <a:rPr lang="en-US" dirty="0" smtClean="0"/>
              <a:t>Overall trends vs. trends in relative differences</a:t>
            </a:r>
          </a:p>
          <a:p>
            <a:pPr lvl="1"/>
            <a:r>
              <a:rPr lang="en-US" dirty="0" smtClean="0"/>
              <a:t>Downstream effects </a:t>
            </a:r>
          </a:p>
          <a:p>
            <a:pPr lvl="1"/>
            <a:r>
              <a:rPr lang="en-US" dirty="0" smtClean="0"/>
              <a:t>Decomposition of effects</a:t>
            </a:r>
          </a:p>
          <a:p>
            <a:pPr lvl="1"/>
            <a:r>
              <a:rPr lang="en-US" dirty="0" smtClean="0"/>
              <a:t>Composition vs. behavioral effects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Rich output</a:t>
            </a:r>
          </a:p>
          <a:p>
            <a:pPr lvl="1"/>
            <a:r>
              <a:rPr lang="en-US" dirty="0" smtClean="0"/>
              <a:t>Easy extendable list of tables </a:t>
            </a:r>
          </a:p>
          <a:p>
            <a:pPr lvl="1"/>
            <a:r>
              <a:rPr lang="en-US" dirty="0" smtClean="0"/>
              <a:t>Micro data output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microDP – GUI</a:t>
            </a:r>
            <a:endParaRPr lang="en-US" dirty="0"/>
          </a:p>
        </p:txBody>
      </p:sp>
      <p:pic>
        <p:nvPicPr>
          <p:cNvPr id="5" name="Picture 4" descr="App_Parameter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0494"/>
            <a:ext cx="9144000" cy="49570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microDP – Fertility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Base Version</a:t>
            </a:r>
          </a:p>
          <a:p>
            <a:pPr lvl="1"/>
            <a:r>
              <a:rPr lang="en-US" dirty="0" smtClean="0"/>
              <a:t>Age-specific fertility distribution by year</a:t>
            </a:r>
          </a:p>
          <a:p>
            <a:pPr lvl="1"/>
            <a:r>
              <a:rPr lang="en-US" dirty="0" smtClean="0"/>
              <a:t>Total Fertility Rate (TFR) by year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Extended Version</a:t>
            </a:r>
          </a:p>
          <a:p>
            <a:pPr lvl="1"/>
            <a:r>
              <a:rPr lang="en-US" dirty="0" smtClean="0"/>
              <a:t>First births by age, union status, education, province</a:t>
            </a:r>
          </a:p>
          <a:p>
            <a:pPr lvl="1"/>
            <a:r>
              <a:rPr lang="en-US" dirty="0" smtClean="0"/>
              <a:t>Higher order births by education, time since last birth</a:t>
            </a:r>
          </a:p>
          <a:p>
            <a:pPr lvl="1"/>
            <a:r>
              <a:rPr lang="en-US" dirty="0" smtClean="0"/>
              <a:t>Separate trends by birth order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Alignment Choices </a:t>
            </a:r>
            <a:r>
              <a:rPr lang="en-US" dirty="0" smtClean="0"/>
              <a:t>(extended version)</a:t>
            </a:r>
          </a:p>
          <a:p>
            <a:pPr lvl="1"/>
            <a:r>
              <a:rPr lang="en-US" dirty="0" smtClean="0"/>
              <a:t>Not aligned</a:t>
            </a:r>
          </a:p>
          <a:p>
            <a:pPr lvl="1"/>
            <a:r>
              <a:rPr lang="en-US" dirty="0" smtClean="0"/>
              <a:t>Aligned to total births of base version</a:t>
            </a:r>
          </a:p>
          <a:p>
            <a:pPr lvl="1"/>
            <a:r>
              <a:rPr lang="en-US" dirty="0" smtClean="0"/>
              <a:t>Aligned to total births by age of base version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microDP – Fertility - Base Parameters</a:t>
            </a:r>
            <a:endParaRPr lang="en-US" dirty="0"/>
          </a:p>
        </p:txBody>
      </p:sp>
      <p:pic>
        <p:nvPicPr>
          <p:cNvPr id="5" name="Picture 4" descr="Para_Fertilit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7" y="1600200"/>
            <a:ext cx="9097645" cy="48489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microDP – Fertility - Refined Parameters</a:t>
            </a:r>
            <a:endParaRPr lang="en-US" dirty="0"/>
          </a:p>
        </p:txBody>
      </p:sp>
      <p:pic>
        <p:nvPicPr>
          <p:cNvPr id="4" name="Picture 3" descr="Para_RefinedFertilit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5502"/>
            <a:ext cx="9144000" cy="3886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microDP – Mortality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Base Version</a:t>
            </a:r>
          </a:p>
          <a:p>
            <a:pPr lvl="1"/>
            <a:r>
              <a:rPr lang="en-US" dirty="0" smtClean="0"/>
              <a:t>Standard life table of age-specific rates by sex</a:t>
            </a:r>
          </a:p>
          <a:p>
            <a:pPr lvl="1"/>
            <a:r>
              <a:rPr lang="en-US" dirty="0" smtClean="0"/>
              <a:t>Life expectancy by calendar year and sex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Refined child mortality model </a:t>
            </a:r>
            <a:r>
              <a:rPr lang="en-US" dirty="0" smtClean="0"/>
              <a:t>(ages 0-4)</a:t>
            </a:r>
          </a:p>
          <a:p>
            <a:pPr lvl="1"/>
            <a:r>
              <a:rPr lang="en-US" dirty="0" smtClean="0"/>
              <a:t>Age baseline </a:t>
            </a:r>
          </a:p>
          <a:p>
            <a:pPr lvl="1"/>
            <a:r>
              <a:rPr lang="en-US" dirty="0" smtClean="0"/>
              <a:t>Relative risks by mothers education and age group</a:t>
            </a:r>
          </a:p>
          <a:p>
            <a:pPr lvl="1"/>
            <a:r>
              <a:rPr lang="en-US" dirty="0" smtClean="0"/>
              <a:t>Age-specific overall trends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Alignment options </a:t>
            </a:r>
            <a:r>
              <a:rPr lang="en-US" dirty="0" smtClean="0"/>
              <a:t>(refined model)</a:t>
            </a:r>
          </a:p>
          <a:p>
            <a:pPr lvl="1"/>
            <a:r>
              <a:rPr lang="en-US" dirty="0" smtClean="0"/>
              <a:t>Without</a:t>
            </a:r>
          </a:p>
          <a:p>
            <a:pPr lvl="1"/>
            <a:r>
              <a:rPr lang="en-US" dirty="0" smtClean="0"/>
              <a:t>Initial alignment to base model – trends from base</a:t>
            </a:r>
          </a:p>
          <a:p>
            <a:pPr lvl="1"/>
            <a:r>
              <a:rPr lang="en-US" dirty="0" smtClean="0"/>
              <a:t>Initial alignment to base model – specific trends</a:t>
            </a:r>
          </a:p>
          <a:p>
            <a:pPr lvl="1"/>
            <a:endParaRPr lang="de-A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What: </a:t>
            </a:r>
            <a:r>
              <a:rPr lang="en-US" dirty="0" smtClean="0"/>
              <a:t>Dynamic micro-simulation versus macro-models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Why: </a:t>
            </a:r>
            <a:r>
              <a:rPr lang="en-US" dirty="0" smtClean="0"/>
              <a:t>Strengths and limitations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How: </a:t>
            </a:r>
            <a:r>
              <a:rPr lang="en-US" dirty="0" smtClean="0"/>
              <a:t>Data requirements and implementation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microDP: </a:t>
            </a:r>
            <a:r>
              <a:rPr lang="en-US" dirty="0" smtClean="0"/>
              <a:t>A portable, modular &amp; extendable application</a:t>
            </a:r>
          </a:p>
          <a:p>
            <a:pPr lvl="1"/>
            <a:r>
              <a:rPr lang="en-US" dirty="0" smtClean="0"/>
              <a:t>Characteristics &amp; Philosophy</a:t>
            </a:r>
          </a:p>
          <a:p>
            <a:pPr lvl="1"/>
            <a:r>
              <a:rPr lang="en-US" dirty="0" smtClean="0"/>
              <a:t>Look &amp; Feel: GUI, parameter tables, output types</a:t>
            </a:r>
          </a:p>
          <a:p>
            <a:pPr lvl="1"/>
            <a:r>
              <a:rPr lang="en-US" dirty="0" smtClean="0"/>
              <a:t>Processes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Usage: </a:t>
            </a:r>
            <a:r>
              <a:rPr lang="en-US" dirty="0" smtClean="0"/>
              <a:t>Scenarios and simulation results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Next Steps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microDP – Internal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Base</a:t>
            </a:r>
          </a:p>
          <a:p>
            <a:pPr lvl="1"/>
            <a:r>
              <a:rPr lang="en-US" dirty="0" smtClean="0"/>
              <a:t>Probabilities to leave by province, age group and sex</a:t>
            </a:r>
          </a:p>
          <a:p>
            <a:pPr lvl="1"/>
            <a:r>
              <a:rPr lang="en-US" dirty="0" smtClean="0"/>
              <a:t>Distribution of destinations by origin, age, sex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Refined</a:t>
            </a:r>
          </a:p>
          <a:p>
            <a:pPr lvl="1"/>
            <a:r>
              <a:rPr lang="en-US" dirty="0" smtClean="0"/>
              <a:t>Education added to probability to leave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microDP – Immigration and Emigration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Immigration</a:t>
            </a:r>
          </a:p>
          <a:p>
            <a:pPr lvl="1"/>
            <a:r>
              <a:rPr lang="en-US" dirty="0" smtClean="0"/>
              <a:t>Immigration numbers by year and sex</a:t>
            </a:r>
          </a:p>
          <a:p>
            <a:pPr lvl="1"/>
            <a:r>
              <a:rPr lang="en-US" dirty="0" smtClean="0"/>
              <a:t>Age distribution by sex</a:t>
            </a:r>
          </a:p>
          <a:p>
            <a:pPr lvl="1"/>
            <a:r>
              <a:rPr lang="en-US" dirty="0" smtClean="0"/>
              <a:t>Destination distribution by sex and age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Emigration</a:t>
            </a:r>
          </a:p>
          <a:p>
            <a:pPr lvl="1"/>
            <a:r>
              <a:rPr lang="en-US" dirty="0" smtClean="0"/>
              <a:t>Emigration rates by province, age and sex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microDP – Immigration and Emigration</a:t>
            </a:r>
            <a:endParaRPr lang="en-US" dirty="0"/>
          </a:p>
        </p:txBody>
      </p:sp>
      <p:pic>
        <p:nvPicPr>
          <p:cNvPr id="5" name="Picture 4" descr="Base_Resul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2233"/>
            <a:ext cx="9144000" cy="42535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microDP – Primary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Base: </a:t>
            </a:r>
            <a:r>
              <a:rPr lang="en-US" dirty="0" smtClean="0"/>
              <a:t>Probabilities of school entry and graduation by year &amp; province of birth, sex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Refined: </a:t>
            </a:r>
            <a:r>
              <a:rPr lang="en-US" dirty="0" smtClean="0"/>
              <a:t>adding mothers education</a:t>
            </a:r>
          </a:p>
          <a:p>
            <a:pPr>
              <a:buNone/>
            </a:pPr>
            <a:endParaRPr lang="de-AT" dirty="0" smtClean="0"/>
          </a:p>
        </p:txBody>
      </p:sp>
      <p:pic>
        <p:nvPicPr>
          <p:cNvPr id="4" name="Picture 3" descr="Education_G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19085"/>
            <a:ext cx="9144000" cy="3738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microDP – Primary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proportional models (logistic regression)</a:t>
            </a:r>
          </a:p>
          <a:p>
            <a:r>
              <a:rPr lang="en-US" dirty="0" smtClean="0"/>
              <a:t>High and persistent inter-provincial differences</a:t>
            </a:r>
          </a:p>
          <a:p>
            <a:endParaRPr lang="de-AT" dirty="0" smtClean="0"/>
          </a:p>
          <a:p>
            <a:pPr>
              <a:buNone/>
            </a:pPr>
            <a:endParaRPr lang="de-AT" dirty="0" smtClean="0"/>
          </a:p>
        </p:txBody>
      </p:sp>
      <p:pic>
        <p:nvPicPr>
          <p:cNvPr id="5" name="Picture 4" descr="Education_G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16576"/>
            <a:ext cx="9144000" cy="2950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microDP – Primary Education -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Scenarios on overall trends by sex</a:t>
            </a:r>
          </a:p>
          <a:p>
            <a:r>
              <a:rPr lang="en-US" dirty="0" smtClean="0"/>
              <a:t>Scenarios on provincial trends (convergence)</a:t>
            </a:r>
          </a:p>
          <a:p>
            <a:r>
              <a:rPr lang="en-US" dirty="0" smtClean="0"/>
              <a:t>Scenarios for study of composition effects by mothers education only</a:t>
            </a:r>
          </a:p>
          <a:p>
            <a:endParaRPr lang="de-AT" dirty="0" smtClean="0"/>
          </a:p>
          <a:p>
            <a:endParaRPr lang="de-AT" dirty="0" smtClean="0"/>
          </a:p>
          <a:p>
            <a:pPr>
              <a:buNone/>
            </a:pPr>
            <a:endParaRPr lang="de-A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microDP – First Union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Option A: </a:t>
            </a:r>
            <a:r>
              <a:rPr lang="en-US" dirty="0" smtClean="0"/>
              <a:t>Age-specific rates by age and cohort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Option B: </a:t>
            </a:r>
            <a:r>
              <a:rPr lang="en-US" dirty="0" smtClean="0"/>
              <a:t>Parametric model by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Coale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&amp;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McNeil</a:t>
            </a:r>
          </a:p>
          <a:p>
            <a:pPr lvl="1"/>
            <a:r>
              <a:rPr lang="en-US" dirty="0" smtClean="0"/>
              <a:t>Parameters: lowest and average age at first union formation and final outcome of ever entering a union </a:t>
            </a:r>
          </a:p>
          <a:p>
            <a:pPr lvl="1"/>
            <a:r>
              <a:rPr lang="en-US" dirty="0" smtClean="0"/>
              <a:t>Simulation results can be used as base for option A (which can be easily modified e.g. to a scenario banning child marriages)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microDP – First Union - Analysis</a:t>
            </a:r>
            <a:endParaRPr lang="en-US" dirty="0"/>
          </a:p>
        </p:txBody>
      </p:sp>
      <p:pic>
        <p:nvPicPr>
          <p:cNvPr id="55298" name="Picture 2" descr="D:\Dropbox\_WORLDBANK\REPORT\Figures\Union_G7.png"/>
          <p:cNvPicPr>
            <a:picLocks noChangeAspect="1" noChangeArrowheads="1"/>
          </p:cNvPicPr>
          <p:nvPr/>
        </p:nvPicPr>
        <p:blipFill>
          <a:blip r:embed="rId2"/>
          <a:srcRect l="350" t="1601" r="699" b="1601"/>
          <a:stretch>
            <a:fillRect/>
          </a:stretch>
        </p:blipFill>
        <p:spPr bwMode="auto">
          <a:xfrm>
            <a:off x="31965" y="2014946"/>
            <a:ext cx="9048141" cy="3864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Example 1: Effects of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3 Scenarios: 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Base: </a:t>
            </a:r>
            <a:r>
              <a:rPr lang="en-US" dirty="0" smtClean="0"/>
              <a:t>Continuing observed trends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A: </a:t>
            </a:r>
            <a:r>
              <a:rPr lang="en-US" dirty="0" smtClean="0"/>
              <a:t>Universal primary education, cohort 2010+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B: </a:t>
            </a:r>
            <a:r>
              <a:rPr lang="en-US" dirty="0" smtClean="0"/>
              <a:t>Phased-in universal primary, cohorts 2010-2020</a:t>
            </a:r>
            <a:endParaRPr lang="en-US" dirty="0" smtClean="0"/>
          </a:p>
        </p:txBody>
      </p:sp>
      <p:pic>
        <p:nvPicPr>
          <p:cNvPr id="4" name="Picture 3" descr="SampAnalysis_G00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05200"/>
            <a:ext cx="9144000" cy="30034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Example 1: Births by Mothers Education</a:t>
            </a:r>
            <a:endParaRPr lang="en-US" dirty="0"/>
          </a:p>
        </p:txBody>
      </p:sp>
      <p:pic>
        <p:nvPicPr>
          <p:cNvPr id="5" name="Picture 4" descr="SampAnalysis_G01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2934"/>
            <a:ext cx="9144000" cy="3432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What is Dynamic Micro-Simulation?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	</a:t>
            </a:r>
            <a:r>
              <a:rPr lang="en-US" sz="3600" dirty="0" smtClean="0">
                <a:cs typeface="Times New Roman" pitchFamily="18" charset="0"/>
              </a:rPr>
              <a:t>Computer-simulation of a society in which the population is represented by a large sample of its individual members and their behaviors.</a:t>
            </a:r>
            <a:endParaRPr lang="en-US" sz="4000" dirty="0" smtClean="0">
              <a:cs typeface="Times New Roman" pitchFamily="18" charset="0"/>
            </a:endParaRPr>
          </a:p>
          <a:p>
            <a:endParaRPr lang="en-US" dirty="0" smtClean="0">
              <a:cs typeface="Times New Roman" pitchFamily="18" charset="0"/>
            </a:endParaRPr>
          </a:p>
          <a:p>
            <a:r>
              <a:rPr lang="en-US" dirty="0" smtClean="0"/>
              <a:t>Macro Models project cell-sizes (the number of people with specific characteristics, e.g. 10 year old females living in area X)</a:t>
            </a:r>
          </a:p>
          <a:p>
            <a:r>
              <a:rPr lang="en-US" dirty="0" smtClean="0"/>
              <a:t>Dynamic microsimulation projects individual life courses and the interaction between people (and environment)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Example 1: Education Composition 15-49</a:t>
            </a:r>
            <a:endParaRPr lang="en-US" dirty="0"/>
          </a:p>
        </p:txBody>
      </p:sp>
      <p:pic>
        <p:nvPicPr>
          <p:cNvPr id="5" name="Picture 4" descr="SampAnalysis_G01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8200"/>
            <a:ext cx="9144000" cy="3024700"/>
          </a:xfrm>
          <a:prstGeom prst="rect">
            <a:avLst/>
          </a:prstGeom>
        </p:spPr>
      </p:pic>
      <p:pic>
        <p:nvPicPr>
          <p:cNvPr id="6" name="Picture 5" descr="SampAnalysis_G01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50273"/>
            <a:ext cx="9144000" cy="30077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Example 1: Child Deaths</a:t>
            </a:r>
            <a:endParaRPr lang="en-US" dirty="0"/>
          </a:p>
        </p:txBody>
      </p:sp>
      <p:pic>
        <p:nvPicPr>
          <p:cNvPr id="5" name="Picture 4" descr="SampAnalysis_G0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6400"/>
            <a:ext cx="9144000" cy="2751733"/>
          </a:xfrm>
          <a:prstGeom prst="rect">
            <a:avLst/>
          </a:prstGeom>
        </p:spPr>
      </p:pic>
      <p:pic>
        <p:nvPicPr>
          <p:cNvPr id="7" name="Picture 6" descr="SampAnalysis_G02.png"/>
          <p:cNvPicPr>
            <a:picLocks noChangeAspect="1"/>
          </p:cNvPicPr>
          <p:nvPr/>
        </p:nvPicPr>
        <p:blipFill>
          <a:blip r:embed="rId3"/>
          <a:srcRect l="66775"/>
          <a:stretch>
            <a:fillRect/>
          </a:stretch>
        </p:blipFill>
        <p:spPr>
          <a:xfrm>
            <a:off x="6106130" y="1684933"/>
            <a:ext cx="3037870" cy="27810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Example 1: Decomposition Child Deaths</a:t>
            </a:r>
            <a:endParaRPr lang="en-US" dirty="0"/>
          </a:p>
        </p:txBody>
      </p:sp>
      <p:pic>
        <p:nvPicPr>
          <p:cNvPr id="6" name="Picture 5" descr="SampAnalysis_G0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4039"/>
            <a:ext cx="9144000" cy="2789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Example 2: Internal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3 Scenarios: 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A0: </a:t>
            </a:r>
            <a:r>
              <a:rPr lang="en-US" dirty="0" smtClean="0"/>
              <a:t>No internal migration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A: </a:t>
            </a:r>
            <a:r>
              <a:rPr lang="en-US" dirty="0" smtClean="0"/>
              <a:t>Current rates by age and sex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B: </a:t>
            </a:r>
            <a:r>
              <a:rPr lang="en-US" dirty="0" smtClean="0"/>
              <a:t>Current rates by age, sex, and education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microDP – No Internal Migration</a:t>
            </a:r>
            <a:endParaRPr lang="en-US" dirty="0"/>
          </a:p>
        </p:txBody>
      </p:sp>
      <p:pic>
        <p:nvPicPr>
          <p:cNvPr id="8" name="Picture 7" descr="SampAnalysis_G08a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6350"/>
            <a:ext cx="9144000" cy="4305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microDP – Base Internal Migration</a:t>
            </a:r>
            <a:endParaRPr lang="en-US" dirty="0"/>
          </a:p>
        </p:txBody>
      </p:sp>
      <p:pic>
        <p:nvPicPr>
          <p:cNvPr id="7" name="Picture 6" descr="SampAnalysis_G08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5068"/>
            <a:ext cx="9144000" cy="4307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microDP – Refined Internal Migration</a:t>
            </a:r>
            <a:endParaRPr lang="en-US" dirty="0"/>
          </a:p>
        </p:txBody>
      </p:sp>
      <p:pic>
        <p:nvPicPr>
          <p:cNvPr id="5" name="Picture 4" descr="SampAnalysis_G08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0514"/>
            <a:ext cx="9144000" cy="42969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Implemented using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Modgen</a:t>
            </a:r>
            <a:r>
              <a:rPr lang="en-US" dirty="0" smtClean="0"/>
              <a:t>, a freely available programming language developed and maintained at Statistics Canada</a:t>
            </a:r>
          </a:p>
          <a:p>
            <a:r>
              <a:rPr lang="en-US" dirty="0" smtClean="0"/>
              <a:t>Modgen integrates into the MS Visual Studio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C++ </a:t>
            </a:r>
            <a:r>
              <a:rPr lang="en-US" dirty="0" smtClean="0"/>
              <a:t>environment, code is pre-compiled into C code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openM++</a:t>
            </a:r>
            <a:r>
              <a:rPr lang="en-US" dirty="0" smtClean="0"/>
              <a:t>, an open source implementation of the language is becoming available. Can be operated from R.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extensions: e.g. </a:t>
            </a:r>
          </a:p>
          <a:p>
            <a:pPr lvl="1"/>
            <a:r>
              <a:rPr lang="en-US" dirty="0" smtClean="0"/>
              <a:t>Higher education</a:t>
            </a:r>
          </a:p>
          <a:p>
            <a:pPr lvl="1"/>
            <a:r>
              <a:rPr lang="en-US" dirty="0" smtClean="0"/>
              <a:t>Maternal mortality</a:t>
            </a:r>
          </a:p>
          <a:p>
            <a:pPr lvl="1"/>
            <a:r>
              <a:rPr lang="en-US" dirty="0" smtClean="0"/>
              <a:t>Migration</a:t>
            </a:r>
          </a:p>
          <a:p>
            <a:pPr lvl="1"/>
            <a:r>
              <a:rPr lang="en-US" dirty="0" smtClean="0"/>
              <a:t>Regional context and institutions (health etc)</a:t>
            </a:r>
          </a:p>
          <a:p>
            <a:r>
              <a:rPr lang="en-US" dirty="0" smtClean="0"/>
              <a:t>Additional country applications</a:t>
            </a:r>
          </a:p>
          <a:p>
            <a:r>
              <a:rPr lang="en-US" dirty="0" smtClean="0"/>
              <a:t>Switch to open source in both analysis (R) and programming (openM++)</a:t>
            </a:r>
          </a:p>
          <a:p>
            <a:r>
              <a:rPr lang="en-US" dirty="0" smtClean="0"/>
              <a:t>Rebasing on synthetic data for non-confidentiality</a:t>
            </a:r>
          </a:p>
          <a:p>
            <a:r>
              <a:rPr lang="en-US" dirty="0" smtClean="0"/>
              <a:t>Interfaces supporting integration with other models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does it make sense?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dirty="0" smtClean="0"/>
              <a:t>	When macro models fail to capture the existing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population heterogeneity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(… and we care about it)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dirty="0" smtClean="0"/>
              <a:t>No representative agent</a:t>
            </a:r>
          </a:p>
          <a:p>
            <a:r>
              <a:rPr lang="en-US" dirty="0" smtClean="0"/>
              <a:t>Exploding number of cells</a:t>
            </a:r>
          </a:p>
          <a:p>
            <a:pPr lvl="1"/>
            <a:r>
              <a:rPr lang="en-US" dirty="0" smtClean="0"/>
              <a:t>Too many variables</a:t>
            </a:r>
          </a:p>
          <a:p>
            <a:pPr lvl="1"/>
            <a:r>
              <a:rPr lang="en-US" dirty="0" smtClean="0"/>
              <a:t>Too many categories (or continuous variables)</a:t>
            </a:r>
          </a:p>
          <a:p>
            <a:r>
              <a:rPr lang="en-US" dirty="0" smtClean="0"/>
              <a:t>Research focuses on distributions, winners of reform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does it make sense?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dirty="0" smtClean="0"/>
              <a:t>	When it is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easier and more intuitive</a:t>
            </a:r>
            <a:r>
              <a:rPr lang="en-US" sz="3600" dirty="0" smtClean="0"/>
              <a:t> than other approaches and behaviors are more stable or better understood on micro level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dirty="0" smtClean="0"/>
              <a:t>Persistence </a:t>
            </a:r>
            <a:r>
              <a:rPr lang="en-US" dirty="0" smtClean="0"/>
              <a:t>in behaviors and </a:t>
            </a:r>
            <a:r>
              <a:rPr lang="en-US" dirty="0" smtClean="0"/>
              <a:t>behavioral </a:t>
            </a:r>
            <a:r>
              <a:rPr lang="en-US" dirty="0" smtClean="0"/>
              <a:t>differences</a:t>
            </a:r>
          </a:p>
          <a:p>
            <a:r>
              <a:rPr lang="en-US" dirty="0" smtClean="0"/>
              <a:t>Persistent transmission processes (e.g. parents-children)</a:t>
            </a:r>
          </a:p>
          <a:p>
            <a:r>
              <a:rPr lang="en-US" dirty="0" smtClean="0"/>
              <a:t>Composition effects </a:t>
            </a:r>
          </a:p>
          <a:p>
            <a:r>
              <a:rPr lang="en-US" dirty="0" smtClean="0"/>
              <a:t>Non-linear tax and benefit rules defined on micro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does it make sense?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	When individual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life-courses matter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dirty="0" smtClean="0"/>
              <a:t>Theoretical perspective: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life-course paradigm</a:t>
            </a:r>
          </a:p>
          <a:p>
            <a:pPr lvl="1"/>
            <a:r>
              <a:rPr lang="en-US" dirty="0" smtClean="0"/>
              <a:t>Agency: decisions and events in individual context</a:t>
            </a:r>
          </a:p>
          <a:p>
            <a:pPr lvl="1"/>
            <a:r>
              <a:rPr lang="en-US" dirty="0" smtClean="0"/>
              <a:t>Life-course interactions: between careers</a:t>
            </a:r>
          </a:p>
          <a:p>
            <a:pPr lvl="1"/>
            <a:r>
              <a:rPr lang="en-US" dirty="0" smtClean="0"/>
              <a:t>Linked lives: interactions between people</a:t>
            </a:r>
          </a:p>
          <a:p>
            <a:pPr lvl="1"/>
            <a:r>
              <a:rPr lang="en-US" dirty="0" smtClean="0"/>
              <a:t>Interactions between people and environment</a:t>
            </a:r>
          </a:p>
          <a:p>
            <a:r>
              <a:rPr lang="en-US" dirty="0" smtClean="0"/>
              <a:t>Practical perspective: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actors possessing memory</a:t>
            </a:r>
          </a:p>
          <a:p>
            <a:pPr lvl="1"/>
            <a:r>
              <a:rPr lang="en-US" dirty="0" smtClean="0"/>
              <a:t>More realistic (Non-Markov) processes </a:t>
            </a:r>
          </a:p>
          <a:p>
            <a:pPr lvl="1"/>
            <a:r>
              <a:rPr lang="en-US" dirty="0" smtClean="0"/>
              <a:t>Individual accounts, contribution histories</a:t>
            </a:r>
            <a:r>
              <a:rPr lang="en-US" dirty="0" smtClean="0"/>
              <a:t>..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does it make sense?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	When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micro-data</a:t>
            </a:r>
            <a:r>
              <a:rPr lang="en-US" sz="3600" dirty="0" smtClean="0"/>
              <a:t> are required for answering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policy questions </a:t>
            </a:r>
            <a:r>
              <a:rPr lang="en-US" sz="3600" dirty="0" smtClean="0"/>
              <a:t>for which information is not available in a single existing data set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Synthesis &amp; synthetic data: </a:t>
            </a:r>
            <a:r>
              <a:rPr lang="en-US" dirty="0" smtClean="0"/>
              <a:t>Combination of information from various sources enhancing data quality &amp;relevance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Projection: </a:t>
            </a:r>
            <a:r>
              <a:rPr lang="en-US" dirty="0" smtClean="0">
                <a:solidFill>
                  <a:schemeClr val="tx1"/>
                </a:solidFill>
              </a:rPr>
              <a:t>future micro-data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Policy simulation: </a:t>
            </a:r>
            <a:r>
              <a:rPr lang="en-US" dirty="0" smtClean="0">
                <a:solidFill>
                  <a:schemeClr val="tx1"/>
                </a:solidFill>
              </a:rPr>
              <a:t>virtual world, consequences of actions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does it make sense?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600" dirty="0" smtClean="0"/>
              <a:t>	A logical next step complementing – and </a:t>
            </a:r>
            <a:r>
              <a:rPr lang="en-US" sz="3600" dirty="0" smtClean="0">
                <a:solidFill>
                  <a:schemeClr val="tx1"/>
                </a:solidFill>
              </a:rPr>
              <a:t>sometimes transforming – research by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bridging the micro-macro gap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„demographer‘s frustration“: </a:t>
            </a:r>
          </a:p>
          <a:p>
            <a:r>
              <a:rPr lang="en-US" dirty="0" smtClean="0"/>
              <a:t>Macro population projections ignore established knowledge on individual behaviors and lack detail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 broad body on analytical literature lacks synthesis.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MS integrates analytical results to a simulation: consequences of changes in micro behaviors (and policies) on the population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tx1"/>
                </a:solidFill>
              </a:rPr>
              <a:t>	Prediction power depends on model specification and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randomness</a:t>
            </a:r>
            <a:r>
              <a:rPr lang="en-US" sz="3600" dirty="0" smtClean="0">
                <a:solidFill>
                  <a:schemeClr val="tx1"/>
                </a:solidFill>
              </a:rPr>
              <a:t> which increases with detail	</a:t>
            </a:r>
          </a:p>
          <a:p>
            <a:pPr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Difficulty to find optimal point between too simple models (misspecification error) and too detailed models (randomness)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Complex applications frequently require combining strengths of various approaches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Price tag: High data demands, expertise, implementation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No important limitations for population projections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1030</Words>
  <Application>Microsoft Office PowerPoint</Application>
  <PresentationFormat>On-screen Show (4:3)</PresentationFormat>
  <Paragraphs>210</Paragraphs>
  <Slides>38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Dynamic Micro-Simulation for Population Projections</vt:lpstr>
      <vt:lpstr>Organization</vt:lpstr>
      <vt:lpstr>What is Dynamic Micro-Simulation?</vt:lpstr>
      <vt:lpstr>When does it make sense?</vt:lpstr>
      <vt:lpstr>When does it make sense?</vt:lpstr>
      <vt:lpstr>When does it make sense?</vt:lpstr>
      <vt:lpstr>When does it make sense?</vt:lpstr>
      <vt:lpstr>When does it make sense?</vt:lpstr>
      <vt:lpstr>Limitations</vt:lpstr>
      <vt:lpstr>Macro Population Projections</vt:lpstr>
      <vt:lpstr>Micro-Simulation Population Projections</vt:lpstr>
      <vt:lpstr>How are MS Models Created?</vt:lpstr>
      <vt:lpstr>microDP – Characteristics &amp; Philosophy</vt:lpstr>
      <vt:lpstr>microDP – Characteristics &amp; Philosophy</vt:lpstr>
      <vt:lpstr>microDP – GUI</vt:lpstr>
      <vt:lpstr>microDP – Fertility</vt:lpstr>
      <vt:lpstr>microDP – Fertility - Base Parameters</vt:lpstr>
      <vt:lpstr>microDP – Fertility - Refined Parameters</vt:lpstr>
      <vt:lpstr>microDP – Mortality</vt:lpstr>
      <vt:lpstr>microDP – Internal Migration</vt:lpstr>
      <vt:lpstr>microDP – Immigration and Emigration</vt:lpstr>
      <vt:lpstr>microDP – Immigration and Emigration</vt:lpstr>
      <vt:lpstr>microDP – Primary Education</vt:lpstr>
      <vt:lpstr>microDP – Primary Education</vt:lpstr>
      <vt:lpstr>microDP – Primary Education - Scenarios</vt:lpstr>
      <vt:lpstr>microDP – First Union</vt:lpstr>
      <vt:lpstr>microDP – First Union - Analysis</vt:lpstr>
      <vt:lpstr>Example 1: Effects of Education</vt:lpstr>
      <vt:lpstr>Example 1: Births by Mothers Education</vt:lpstr>
      <vt:lpstr>Example 1: Education Composition 15-49</vt:lpstr>
      <vt:lpstr>Example 1: Child Deaths</vt:lpstr>
      <vt:lpstr>Example 1: Decomposition Child Deaths</vt:lpstr>
      <vt:lpstr>Example 2: Internal Migration</vt:lpstr>
      <vt:lpstr>microDP – No Internal Migration</vt:lpstr>
      <vt:lpstr>microDP – Base Internal Migration</vt:lpstr>
      <vt:lpstr>microDP – Refined Internal Migration</vt:lpstr>
      <vt:lpstr>Technology</vt:lpstr>
      <vt:lpstr>Next Steps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 Micro-Simulation for Population Projections</dc:title>
  <dc:creator/>
  <cp:lastModifiedBy>martin@spielauer.ca</cp:lastModifiedBy>
  <cp:revision>125</cp:revision>
  <dcterms:created xsi:type="dcterms:W3CDTF">2006-08-16T00:00:00Z</dcterms:created>
  <dcterms:modified xsi:type="dcterms:W3CDTF">2017-02-07T23:22:36Z</dcterms:modified>
</cp:coreProperties>
</file>