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03" r:id="rId4"/>
    <p:sldId id="298" r:id="rId5"/>
    <p:sldId id="284" r:id="rId6"/>
    <p:sldId id="275" r:id="rId7"/>
    <p:sldId id="276" r:id="rId8"/>
    <p:sldId id="277" r:id="rId9"/>
    <p:sldId id="278" r:id="rId10"/>
    <p:sldId id="281" r:id="rId11"/>
    <p:sldId id="291" r:id="rId12"/>
    <p:sldId id="292" r:id="rId13"/>
    <p:sldId id="280" r:id="rId14"/>
    <p:sldId id="294" r:id="rId15"/>
    <p:sldId id="297" r:id="rId16"/>
    <p:sldId id="302" r:id="rId17"/>
    <p:sldId id="286" r:id="rId18"/>
    <p:sldId id="300" r:id="rId19"/>
    <p:sldId id="299" r:id="rId20"/>
    <p:sldId id="285" r:id="rId21"/>
    <p:sldId id="295" r:id="rId22"/>
    <p:sldId id="287" r:id="rId23"/>
    <p:sldId id="301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3" autoAdjust="0"/>
    <p:restoredTop sz="94643" autoAdjust="0"/>
  </p:normalViewPr>
  <p:slideViewPr>
    <p:cSldViewPr>
      <p:cViewPr varScale="1">
        <p:scale>
          <a:sx n="82" d="100"/>
          <a:sy n="82" d="100"/>
        </p:scale>
        <p:origin x="-4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Dropbox\_WORLDBANK\DYNAMIS-POP-MRT%20(COMPLETE%20COLLECTION%20MAY%2031%202017)\CMAP-Report\Graphs&amp;Tables_1Mill_EN_I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arti\Downloads\GraphsAnd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Births by mothers below age 15 and below age 17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'RTAB_BirthsByAgeMother A &amp; B'!$C$74:$C$75</c:f>
              <c:strCache>
                <c:ptCount val="1"/>
                <c:pt idx="0">
                  <c:v>Base Scenario Below 15</c:v>
                </c:pt>
              </c:strCache>
            </c:strRef>
          </c:tx>
          <c:marker>
            <c:symbol val="none"/>
          </c:marker>
          <c:cat>
            <c:numRef>
              <c:f>'RTAB_BirthsByAgeMother A &amp; B'!$B$76:$B$109</c:f>
              <c:numCache>
                <c:formatCode>General</c:formatCod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numCache>
            </c:numRef>
          </c:cat>
          <c:val>
            <c:numRef>
              <c:f>'RTAB_BirthsByAgeMother A &amp; B'!$C$76:$C$109</c:f>
              <c:numCache>
                <c:formatCode>General</c:formatCode>
                <c:ptCount val="34"/>
                <c:pt idx="0">
                  <c:v>1382.9998440000109</c:v>
                </c:pt>
                <c:pt idx="1">
                  <c:v>1078.810620000007</c:v>
                </c:pt>
                <c:pt idx="2">
                  <c:v>1234.442316000009</c:v>
                </c:pt>
                <c:pt idx="3">
                  <c:v>1337.0177520000111</c:v>
                </c:pt>
                <c:pt idx="4">
                  <c:v>1460.8156920000131</c:v>
                </c:pt>
                <c:pt idx="5">
                  <c:v>1255.6648200000086</c:v>
                </c:pt>
                <c:pt idx="6">
                  <c:v>1230.9052320000089</c:v>
                </c:pt>
                <c:pt idx="7">
                  <c:v>1333.4806680000111</c:v>
                </c:pt>
                <c:pt idx="8">
                  <c:v>1135.403964000008</c:v>
                </c:pt>
                <c:pt idx="9">
                  <c:v>1110.6443760000066</c:v>
                </c:pt>
                <c:pt idx="10">
                  <c:v>1036.365612000006</c:v>
                </c:pt>
                <c:pt idx="11">
                  <c:v>919.64184000000466</c:v>
                </c:pt>
                <c:pt idx="12">
                  <c:v>873.65974800000402</c:v>
                </c:pt>
                <c:pt idx="13">
                  <c:v>799.38098400000308</c:v>
                </c:pt>
                <c:pt idx="14">
                  <c:v>824.1405720000032</c:v>
                </c:pt>
                <c:pt idx="15">
                  <c:v>884.27100000000394</c:v>
                </c:pt>
                <c:pt idx="16">
                  <c:v>806.45515200000273</c:v>
                </c:pt>
                <c:pt idx="17">
                  <c:v>718.02805200000205</c:v>
                </c:pt>
                <c:pt idx="18">
                  <c:v>834.7518240000029</c:v>
                </c:pt>
                <c:pt idx="19">
                  <c:v>905.49350400000435</c:v>
                </c:pt>
                <c:pt idx="20">
                  <c:v>841.82599200000323</c:v>
                </c:pt>
                <c:pt idx="21">
                  <c:v>1004.5318560000054</c:v>
                </c:pt>
                <c:pt idx="22">
                  <c:v>873.65974800000413</c:v>
                </c:pt>
                <c:pt idx="23">
                  <c:v>944.40142800000444</c:v>
                </c:pt>
                <c:pt idx="24">
                  <c:v>898.41933600000425</c:v>
                </c:pt>
                <c:pt idx="25">
                  <c:v>965.62393200000554</c:v>
                </c:pt>
                <c:pt idx="26">
                  <c:v>1018.6801920000056</c:v>
                </c:pt>
                <c:pt idx="27">
                  <c:v>930.25309200000504</c:v>
                </c:pt>
                <c:pt idx="28">
                  <c:v>1082.3477040000064</c:v>
                </c:pt>
                <c:pt idx="29">
                  <c:v>944.40142800000467</c:v>
                </c:pt>
                <c:pt idx="30">
                  <c:v>873.65974800000402</c:v>
                </c:pt>
                <c:pt idx="31">
                  <c:v>944.40142800000399</c:v>
                </c:pt>
                <c:pt idx="32">
                  <c:v>884.27100000000451</c:v>
                </c:pt>
                <c:pt idx="33">
                  <c:v>873.65974800000424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64-6D42-9885-FEA1FCB83985}"/>
            </c:ext>
          </c:extLst>
        </c:ser>
        <c:ser>
          <c:idx val="2"/>
          <c:order val="1"/>
          <c:tx>
            <c:strRef>
              <c:f>'RTAB_BirthsByAgeMother A &amp; B'!$E$74:$E$75</c:f>
              <c:strCache>
                <c:ptCount val="1"/>
                <c:pt idx="0">
                  <c:v>Base Scenario Below 17</c:v>
                </c:pt>
              </c:strCache>
            </c:strRef>
          </c:tx>
          <c:marker>
            <c:symbol val="none"/>
          </c:marker>
          <c:cat>
            <c:numRef>
              <c:f>'RTAB_BirthsByAgeMother A &amp; B'!$B$76:$B$109</c:f>
              <c:numCache>
                <c:formatCode>General</c:formatCod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numCache>
            </c:numRef>
          </c:cat>
          <c:val>
            <c:numRef>
              <c:f>'RTAB_BirthsByAgeMother A &amp; B'!$E$76:$E$109</c:f>
              <c:numCache>
                <c:formatCode>General</c:formatCode>
                <c:ptCount val="34"/>
                <c:pt idx="0">
                  <c:v>4382.4470760000413</c:v>
                </c:pt>
                <c:pt idx="1">
                  <c:v>4340.0020680000443</c:v>
                </c:pt>
                <c:pt idx="2">
                  <c:v>4446.1145880000458</c:v>
                </c:pt>
                <c:pt idx="3">
                  <c:v>4141.9253640000434</c:v>
                </c:pt>
                <c:pt idx="4">
                  <c:v>4821.0454920000475</c:v>
                </c:pt>
                <c:pt idx="5">
                  <c:v>4456.7258400000464</c:v>
                </c:pt>
                <c:pt idx="6">
                  <c:v>4835.1938280000513</c:v>
                </c:pt>
                <c:pt idx="7">
                  <c:v>5259.6439080000573</c:v>
                </c:pt>
                <c:pt idx="8">
                  <c:v>4990.8255240000599</c:v>
                </c:pt>
                <c:pt idx="9">
                  <c:v>4584.0608640000519</c:v>
                </c:pt>
                <c:pt idx="10">
                  <c:v>4127.7770280000395</c:v>
                </c:pt>
                <c:pt idx="11">
                  <c:v>3904.9407360000405</c:v>
                </c:pt>
                <c:pt idx="12">
                  <c:v>3682.1044440000337</c:v>
                </c:pt>
                <c:pt idx="13">
                  <c:v>3384.9893880000309</c:v>
                </c:pt>
                <c:pt idx="14">
                  <c:v>3335.470212000032</c:v>
                </c:pt>
                <c:pt idx="15">
                  <c:v>3476.953572000034</c:v>
                </c:pt>
                <c:pt idx="16">
                  <c:v>3480.4906560000322</c:v>
                </c:pt>
                <c:pt idx="17">
                  <c:v>3211.6722720000303</c:v>
                </c:pt>
                <c:pt idx="18">
                  <c:v>3395.6006400000297</c:v>
                </c:pt>
                <c:pt idx="19">
                  <c:v>3342.5443800000303</c:v>
                </c:pt>
                <c:pt idx="20">
                  <c:v>3310.7106240000298</c:v>
                </c:pt>
                <c:pt idx="21">
                  <c:v>3586.6031760000355</c:v>
                </c:pt>
                <c:pt idx="22">
                  <c:v>3685.6415280000351</c:v>
                </c:pt>
                <c:pt idx="23">
                  <c:v>3508.7873280000331</c:v>
                </c:pt>
                <c:pt idx="24">
                  <c:v>3759.9202920000362</c:v>
                </c:pt>
                <c:pt idx="25">
                  <c:v>3689.1786120000356</c:v>
                </c:pt>
                <c:pt idx="26">
                  <c:v>3774.0686280000341</c:v>
                </c:pt>
                <c:pt idx="27">
                  <c:v>3636.1223520000362</c:v>
                </c:pt>
                <c:pt idx="28">
                  <c:v>4014.5903400000402</c:v>
                </c:pt>
                <c:pt idx="29">
                  <c:v>3752.8461240000356</c:v>
                </c:pt>
                <c:pt idx="30">
                  <c:v>3484.0277400000327</c:v>
                </c:pt>
                <c:pt idx="31">
                  <c:v>3745.7719560000369</c:v>
                </c:pt>
                <c:pt idx="32">
                  <c:v>3735.1607040000358</c:v>
                </c:pt>
                <c:pt idx="33">
                  <c:v>3600.7515120000376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64-6D42-9885-FEA1FCB83985}"/>
            </c:ext>
          </c:extLst>
        </c:ser>
        <c:ser>
          <c:idx val="3"/>
          <c:order val="2"/>
          <c:tx>
            <c:strRef>
              <c:f>'RTAB_BirthsByAgeMother A &amp; B'!$F$74:$F$75</c:f>
              <c:strCache>
                <c:ptCount val="1"/>
                <c:pt idx="0">
                  <c:v>Scenario 2 Below 15</c:v>
                </c:pt>
              </c:strCache>
            </c:strRef>
          </c:tx>
          <c:marker>
            <c:symbol val="none"/>
          </c:marker>
          <c:cat>
            <c:numRef>
              <c:f>'RTAB_BirthsByAgeMother A &amp; B'!$B$76:$B$109</c:f>
              <c:numCache>
                <c:formatCode>General</c:formatCod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numCache>
            </c:numRef>
          </c:cat>
          <c:val>
            <c:numRef>
              <c:f>'RTAB_BirthsByAgeMother A &amp; B'!$F$76:$F$109</c:f>
              <c:numCache>
                <c:formatCode>General</c:formatCode>
                <c:ptCount val="34"/>
                <c:pt idx="0">
                  <c:v>1312.2581640000101</c:v>
                </c:pt>
                <c:pt idx="1">
                  <c:v>1061.1252000000059</c:v>
                </c:pt>
                <c:pt idx="2">
                  <c:v>1188.4602240000079</c:v>
                </c:pt>
                <c:pt idx="3">
                  <c:v>1234.442316000009</c:v>
                </c:pt>
                <c:pt idx="4">
                  <c:v>1397.1481800000106</c:v>
                </c:pt>
                <c:pt idx="5">
                  <c:v>1372.3885920000107</c:v>
                </c:pt>
                <c:pt idx="6">
                  <c:v>1372.3885920000109</c:v>
                </c:pt>
                <c:pt idx="7">
                  <c:v>1245.0535680000089</c:v>
                </c:pt>
                <c:pt idx="8">
                  <c:v>1135.403964000008</c:v>
                </c:pt>
                <c:pt idx="9">
                  <c:v>1011.6060240000062</c:v>
                </c:pt>
                <c:pt idx="10">
                  <c:v>965.62393200000554</c:v>
                </c:pt>
                <c:pt idx="11">
                  <c:v>855.97432800000377</c:v>
                </c:pt>
                <c:pt idx="12">
                  <c:v>774.62139600000262</c:v>
                </c:pt>
                <c:pt idx="13">
                  <c:v>732.1763880000027</c:v>
                </c:pt>
                <c:pt idx="14">
                  <c:v>569.47052399999939</c:v>
                </c:pt>
                <c:pt idx="15">
                  <c:v>597.7671959999999</c:v>
                </c:pt>
                <c:pt idx="16">
                  <c:v>618.98970000000054</c:v>
                </c:pt>
                <c:pt idx="17">
                  <c:v>580.08177600000056</c:v>
                </c:pt>
                <c:pt idx="18">
                  <c:v>622.5267840000007</c:v>
                </c:pt>
                <c:pt idx="19">
                  <c:v>686.1942960000016</c:v>
                </c:pt>
                <c:pt idx="20">
                  <c:v>643.749288000001</c:v>
                </c:pt>
                <c:pt idx="21">
                  <c:v>636.6751200000009</c:v>
                </c:pt>
                <c:pt idx="22">
                  <c:v>664.97179200000153</c:v>
                </c:pt>
                <c:pt idx="23">
                  <c:v>703.87971600000151</c:v>
                </c:pt>
                <c:pt idx="24">
                  <c:v>739.25055600000212</c:v>
                </c:pt>
                <c:pt idx="25">
                  <c:v>682.65721200000087</c:v>
                </c:pt>
                <c:pt idx="26">
                  <c:v>672.04596000000129</c:v>
                </c:pt>
                <c:pt idx="27">
                  <c:v>693.26846400000159</c:v>
                </c:pt>
                <c:pt idx="28">
                  <c:v>771.08431200000302</c:v>
                </c:pt>
                <c:pt idx="29">
                  <c:v>679.12012800000139</c:v>
                </c:pt>
                <c:pt idx="30">
                  <c:v>746.32472400000233</c:v>
                </c:pt>
                <c:pt idx="31">
                  <c:v>693.26846400000159</c:v>
                </c:pt>
                <c:pt idx="32">
                  <c:v>718.02805200000194</c:v>
                </c:pt>
                <c:pt idx="33">
                  <c:v>668.50887600000169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64-6D42-9885-FEA1FCB83985}"/>
            </c:ext>
          </c:extLst>
        </c:ser>
        <c:ser>
          <c:idx val="5"/>
          <c:order val="3"/>
          <c:tx>
            <c:strRef>
              <c:f>'RTAB_BirthsByAgeMother A &amp; B'!$H$74:$H$75</c:f>
              <c:strCache>
                <c:ptCount val="1"/>
                <c:pt idx="0">
                  <c:v>Scenario 2 Below 17</c:v>
                </c:pt>
              </c:strCache>
            </c:strRef>
          </c:tx>
          <c:marker>
            <c:symbol val="none"/>
          </c:marker>
          <c:cat>
            <c:numRef>
              <c:f>'RTAB_BirthsByAgeMother A &amp; B'!$B$76:$B$109</c:f>
              <c:numCache>
                <c:formatCode>General</c:formatCod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numCache>
            </c:numRef>
          </c:cat>
          <c:val>
            <c:numRef>
              <c:f>'RTAB_BirthsByAgeMother A &amp; B'!$H$76:$H$109</c:f>
              <c:numCache>
                <c:formatCode>General</c:formatCode>
                <c:ptCount val="34"/>
                <c:pt idx="0">
                  <c:v>4400.1324960000447</c:v>
                </c:pt>
                <c:pt idx="1">
                  <c:v>4177.2962040000457</c:v>
                </c:pt>
                <c:pt idx="2">
                  <c:v>4230.352464000046</c:v>
                </c:pt>
                <c:pt idx="3">
                  <c:v>4007.5161720000419</c:v>
                </c:pt>
                <c:pt idx="4">
                  <c:v>4905.9355080000505</c:v>
                </c:pt>
                <c:pt idx="5">
                  <c:v>4877.638836000051</c:v>
                </c:pt>
                <c:pt idx="6">
                  <c:v>4852.8792480000511</c:v>
                </c:pt>
                <c:pt idx="7">
                  <c:v>4927.1580120000517</c:v>
                </c:pt>
                <c:pt idx="8">
                  <c:v>4898.8613400000522</c:v>
                </c:pt>
                <c:pt idx="9">
                  <c:v>4456.7258400000464</c:v>
                </c:pt>
                <c:pt idx="10">
                  <c:v>4103.0174400000406</c:v>
                </c:pt>
                <c:pt idx="11">
                  <c:v>3547.695252000035</c:v>
                </c:pt>
                <c:pt idx="12">
                  <c:v>3123.2451720000272</c:v>
                </c:pt>
                <c:pt idx="13">
                  <c:v>2794.2963600000217</c:v>
                </c:pt>
                <c:pt idx="14">
                  <c:v>2518.4038080000182</c:v>
                </c:pt>
                <c:pt idx="15">
                  <c:v>2394.6058680000151</c:v>
                </c:pt>
                <c:pt idx="16">
                  <c:v>2267.2708440000147</c:v>
                </c:pt>
                <c:pt idx="17">
                  <c:v>1927.710780000011</c:v>
                </c:pt>
                <c:pt idx="18">
                  <c:v>2104.5649800000133</c:v>
                </c:pt>
                <c:pt idx="19">
                  <c:v>2083.3424760000125</c:v>
                </c:pt>
                <c:pt idx="20">
                  <c:v>2111.6391480000152</c:v>
                </c:pt>
                <c:pt idx="21">
                  <c:v>2175.3066600000138</c:v>
                </c:pt>
                <c:pt idx="22">
                  <c:v>2178.8437440000152</c:v>
                </c:pt>
                <c:pt idx="23">
                  <c:v>2154.0841560000154</c:v>
                </c:pt>
                <c:pt idx="24">
                  <c:v>2380.4575320000199</c:v>
                </c:pt>
                <c:pt idx="25">
                  <c:v>2284.9562640000154</c:v>
                </c:pt>
                <c:pt idx="26">
                  <c:v>2320.3271040000172</c:v>
                </c:pt>
                <c:pt idx="27">
                  <c:v>2231.9000040000146</c:v>
                </c:pt>
                <c:pt idx="28">
                  <c:v>2458.2733800000178</c:v>
                </c:pt>
                <c:pt idx="29">
                  <c:v>2242.5112560000175</c:v>
                </c:pt>
                <c:pt idx="30">
                  <c:v>2348.6237760000172</c:v>
                </c:pt>
                <c:pt idx="31">
                  <c:v>2228.3629200000146</c:v>
                </c:pt>
                <c:pt idx="32">
                  <c:v>2461.8104640000174</c:v>
                </c:pt>
                <c:pt idx="33">
                  <c:v>2207.1404160000152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64-6D42-9885-FEA1FCB83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451456"/>
        <c:axId val="144452992"/>
      </c:lineChart>
      <c:catAx>
        <c:axId val="1444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452992"/>
        <c:crosses val="autoZero"/>
        <c:auto val="1"/>
        <c:lblAlgn val="ctr"/>
        <c:lblOffset val="100"/>
        <c:tickLblSkip val="5"/>
        <c:noMultiLvlLbl val="0"/>
      </c:catAx>
      <c:valAx>
        <c:axId val="144452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4451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'RTAB_BirthsByEducMother A &amp; B'!$C$2</c:f>
              <c:strCache>
                <c:ptCount val="1"/>
                <c:pt idx="0">
                  <c:v>Never entered primary school</c:v>
                </c:pt>
              </c:strCache>
            </c:strRef>
          </c:tx>
          <c:invertIfNegative val="0"/>
          <c:cat>
            <c:multiLvlStrRef>
              <c:f>'RTAB_BirthsByEducMother A &amp; B'!$A$3:$B$71</c:f>
              <c:multiLvlStrCache>
                <c:ptCount val="69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2027</c:v>
                  </c:pt>
                  <c:pt idx="11">
                    <c:v>2028</c:v>
                  </c:pt>
                  <c:pt idx="12">
                    <c:v>2029</c:v>
                  </c:pt>
                  <c:pt idx="13">
                    <c:v>2030</c:v>
                  </c:pt>
                  <c:pt idx="14">
                    <c:v>2031</c:v>
                  </c:pt>
                  <c:pt idx="15">
                    <c:v>2032</c:v>
                  </c:pt>
                  <c:pt idx="16">
                    <c:v>2033</c:v>
                  </c:pt>
                  <c:pt idx="17">
                    <c:v>2034</c:v>
                  </c:pt>
                  <c:pt idx="18">
                    <c:v>2035</c:v>
                  </c:pt>
                  <c:pt idx="19">
                    <c:v>2036</c:v>
                  </c:pt>
                  <c:pt idx="20">
                    <c:v>2037</c:v>
                  </c:pt>
                  <c:pt idx="21">
                    <c:v>2038</c:v>
                  </c:pt>
                  <c:pt idx="22">
                    <c:v>2039</c:v>
                  </c:pt>
                  <c:pt idx="23">
                    <c:v>2040</c:v>
                  </c:pt>
                  <c:pt idx="24">
                    <c:v>2041</c:v>
                  </c:pt>
                  <c:pt idx="25">
                    <c:v>2042</c:v>
                  </c:pt>
                  <c:pt idx="26">
                    <c:v>2043</c:v>
                  </c:pt>
                  <c:pt idx="27">
                    <c:v>2044</c:v>
                  </c:pt>
                  <c:pt idx="28">
                    <c:v>2045</c:v>
                  </c:pt>
                  <c:pt idx="29">
                    <c:v>2046</c:v>
                  </c:pt>
                  <c:pt idx="30">
                    <c:v>2047</c:v>
                  </c:pt>
                  <c:pt idx="31">
                    <c:v>2048</c:v>
                  </c:pt>
                  <c:pt idx="32">
                    <c:v>2049</c:v>
                  </c:pt>
                  <c:pt idx="33">
                    <c:v>2050</c:v>
                  </c:pt>
                  <c:pt idx="34">
                    <c:v>.</c:v>
                  </c:pt>
                  <c:pt idx="35">
                    <c:v>2017</c:v>
                  </c:pt>
                  <c:pt idx="36">
                    <c:v>2018</c:v>
                  </c:pt>
                  <c:pt idx="37">
                    <c:v>2019</c:v>
                  </c:pt>
                  <c:pt idx="38">
                    <c:v>2020</c:v>
                  </c:pt>
                  <c:pt idx="39">
                    <c:v>2021</c:v>
                  </c:pt>
                  <c:pt idx="40">
                    <c:v>2022</c:v>
                  </c:pt>
                  <c:pt idx="41">
                    <c:v>2023</c:v>
                  </c:pt>
                  <c:pt idx="42">
                    <c:v>2024</c:v>
                  </c:pt>
                  <c:pt idx="43">
                    <c:v>2025</c:v>
                  </c:pt>
                  <c:pt idx="44">
                    <c:v>2026</c:v>
                  </c:pt>
                  <c:pt idx="45">
                    <c:v>2027</c:v>
                  </c:pt>
                  <c:pt idx="46">
                    <c:v>2028</c:v>
                  </c:pt>
                  <c:pt idx="47">
                    <c:v>2029</c:v>
                  </c:pt>
                  <c:pt idx="48">
                    <c:v>2030</c:v>
                  </c:pt>
                  <c:pt idx="49">
                    <c:v>2031</c:v>
                  </c:pt>
                  <c:pt idx="50">
                    <c:v>2032</c:v>
                  </c:pt>
                  <c:pt idx="51">
                    <c:v>2033</c:v>
                  </c:pt>
                  <c:pt idx="52">
                    <c:v>2034</c:v>
                  </c:pt>
                  <c:pt idx="53">
                    <c:v>2035</c:v>
                  </c:pt>
                  <c:pt idx="54">
                    <c:v>2036</c:v>
                  </c:pt>
                  <c:pt idx="55">
                    <c:v>2037</c:v>
                  </c:pt>
                  <c:pt idx="56">
                    <c:v>2038</c:v>
                  </c:pt>
                  <c:pt idx="57">
                    <c:v>2039</c:v>
                  </c:pt>
                  <c:pt idx="58">
                    <c:v>2040</c:v>
                  </c:pt>
                  <c:pt idx="59">
                    <c:v>2041</c:v>
                  </c:pt>
                  <c:pt idx="60">
                    <c:v>2042</c:v>
                  </c:pt>
                  <c:pt idx="61">
                    <c:v>2043</c:v>
                  </c:pt>
                  <c:pt idx="62">
                    <c:v>2044</c:v>
                  </c:pt>
                  <c:pt idx="63">
                    <c:v>2045</c:v>
                  </c:pt>
                  <c:pt idx="64">
                    <c:v>2046</c:v>
                  </c:pt>
                  <c:pt idx="65">
                    <c:v>2047</c:v>
                  </c:pt>
                  <c:pt idx="66">
                    <c:v>2048</c:v>
                  </c:pt>
                  <c:pt idx="67">
                    <c:v>2049</c:v>
                  </c:pt>
                  <c:pt idx="68">
                    <c:v>2050</c:v>
                  </c:pt>
                </c:lvl>
                <c:lvl>
                  <c:pt idx="0">
                    <c:v>Base Scenario</c:v>
                  </c:pt>
                  <c:pt idx="34">
                    <c:v>.</c:v>
                  </c:pt>
                  <c:pt idx="35">
                    <c:v>Scenario 2</c:v>
                  </c:pt>
                </c:lvl>
              </c:multiLvlStrCache>
            </c:multiLvlStrRef>
          </c:cat>
          <c:val>
            <c:numRef>
              <c:f>'RTAB_BirthsByEducMother A &amp; B'!$C$3:$C$71</c:f>
              <c:numCache>
                <c:formatCode>0</c:formatCode>
                <c:ptCount val="69"/>
                <c:pt idx="0">
                  <c:v>67989.828648023933</c:v>
                </c:pt>
                <c:pt idx="1">
                  <c:v>67781.140692024142</c:v>
                </c:pt>
                <c:pt idx="2">
                  <c:v>67749.306936024179</c:v>
                </c:pt>
                <c:pt idx="3">
                  <c:v>68414.278728023433</c:v>
                </c:pt>
                <c:pt idx="4">
                  <c:v>68262.184116023607</c:v>
                </c:pt>
                <c:pt idx="5">
                  <c:v>68821.043388022837</c:v>
                </c:pt>
                <c:pt idx="6">
                  <c:v>68318.777460023543</c:v>
                </c:pt>
                <c:pt idx="7">
                  <c:v>68187.905352023678</c:v>
                </c:pt>
                <c:pt idx="8">
                  <c:v>68605.281264023215</c:v>
                </c:pt>
                <c:pt idx="9">
                  <c:v>69089.861772022618</c:v>
                </c:pt>
                <c:pt idx="10">
                  <c:v>67505.2481400244</c:v>
                </c:pt>
                <c:pt idx="11">
                  <c:v>66663.422148025391</c:v>
                </c:pt>
                <c:pt idx="12">
                  <c:v>65924.17159202628</c:v>
                </c:pt>
                <c:pt idx="13">
                  <c:v>64979.770164026195</c:v>
                </c:pt>
                <c:pt idx="14">
                  <c:v>63713.494092025052</c:v>
                </c:pt>
                <c:pt idx="15">
                  <c:v>61350.721980022834</c:v>
                </c:pt>
                <c:pt idx="16">
                  <c:v>59182.48948802091</c:v>
                </c:pt>
                <c:pt idx="17">
                  <c:v>57672.15462001953</c:v>
                </c:pt>
                <c:pt idx="18">
                  <c:v>55631.257152017621</c:v>
                </c:pt>
                <c:pt idx="19">
                  <c:v>53823.807228016012</c:v>
                </c:pt>
                <c:pt idx="20">
                  <c:v>52925.387892015191</c:v>
                </c:pt>
                <c:pt idx="21">
                  <c:v>49519.176000012078</c:v>
                </c:pt>
                <c:pt idx="22">
                  <c:v>48450.976632011101</c:v>
                </c:pt>
                <c:pt idx="23">
                  <c:v>46120.038276009022</c:v>
                </c:pt>
                <c:pt idx="24">
                  <c:v>43438.928604006542</c:v>
                </c:pt>
                <c:pt idx="25">
                  <c:v>41822.481216005042</c:v>
                </c:pt>
                <c:pt idx="26">
                  <c:v>39898.307520003284</c:v>
                </c:pt>
                <c:pt idx="27">
                  <c:v>37814.965044001343</c:v>
                </c:pt>
                <c:pt idx="28">
                  <c:v>35887.254263999617</c:v>
                </c:pt>
                <c:pt idx="29">
                  <c:v>33768.540947997681</c:v>
                </c:pt>
                <c:pt idx="30">
                  <c:v>32251.131911996803</c:v>
                </c:pt>
                <c:pt idx="31">
                  <c:v>29739.80227199709</c:v>
                </c:pt>
                <c:pt idx="32">
                  <c:v>28197.633647997263</c:v>
                </c:pt>
                <c:pt idx="33">
                  <c:v>25933.899887997552</c:v>
                </c:pt>
                <c:pt idx="35">
                  <c:v>67763.455272024148</c:v>
                </c:pt>
                <c:pt idx="36">
                  <c:v>68057.033244023725</c:v>
                </c:pt>
                <c:pt idx="37">
                  <c:v>67922.624052023995</c:v>
                </c:pt>
                <c:pt idx="38">
                  <c:v>69118.158444022629</c:v>
                </c:pt>
                <c:pt idx="39">
                  <c:v>70140.375720021548</c:v>
                </c:pt>
                <c:pt idx="40">
                  <c:v>68435.501232023336</c:v>
                </c:pt>
                <c:pt idx="41">
                  <c:v>69089.861772022618</c:v>
                </c:pt>
                <c:pt idx="42">
                  <c:v>69058.028016022698</c:v>
                </c:pt>
                <c:pt idx="43">
                  <c:v>67915.549884023931</c:v>
                </c:pt>
                <c:pt idx="44">
                  <c:v>68750.301708023064</c:v>
                </c:pt>
                <c:pt idx="45">
                  <c:v>68191.442436023543</c:v>
                </c:pt>
                <c:pt idx="46">
                  <c:v>66154.082052025988</c:v>
                </c:pt>
                <c:pt idx="47">
                  <c:v>65913.560340026248</c:v>
                </c:pt>
                <c:pt idx="48">
                  <c:v>64944.399324026192</c:v>
                </c:pt>
                <c:pt idx="49">
                  <c:v>62489.663028023926</c:v>
                </c:pt>
                <c:pt idx="50">
                  <c:v>60133.965084021744</c:v>
                </c:pt>
                <c:pt idx="51">
                  <c:v>57711.062544019565</c:v>
                </c:pt>
                <c:pt idx="52">
                  <c:v>54113.848116016292</c:v>
                </c:pt>
                <c:pt idx="53">
                  <c:v>52819.275372015058</c:v>
                </c:pt>
                <c:pt idx="54">
                  <c:v>50205.370296012712</c:v>
                </c:pt>
                <c:pt idx="55">
                  <c:v>47372.166012010115</c:v>
                </c:pt>
                <c:pt idx="56">
                  <c:v>43810.322424006859</c:v>
                </c:pt>
                <c:pt idx="57">
                  <c:v>40255.553004003596</c:v>
                </c:pt>
                <c:pt idx="58">
                  <c:v>38426.880576001975</c:v>
                </c:pt>
                <c:pt idx="59">
                  <c:v>34879.185323998696</c:v>
                </c:pt>
                <c:pt idx="60">
                  <c:v>31487.12176799689</c:v>
                </c:pt>
                <c:pt idx="61">
                  <c:v>28806.012095997223</c:v>
                </c:pt>
                <c:pt idx="62">
                  <c:v>25870.232375997552</c:v>
                </c:pt>
                <c:pt idx="63">
                  <c:v>23351.828567997829</c:v>
                </c:pt>
                <c:pt idx="64">
                  <c:v>20525.698451998156</c:v>
                </c:pt>
                <c:pt idx="65">
                  <c:v>17890.570871998472</c:v>
                </c:pt>
                <c:pt idx="66">
                  <c:v>15400.463735998746</c:v>
                </c:pt>
                <c:pt idx="67">
                  <c:v>12747.65073599905</c:v>
                </c:pt>
                <c:pt idx="68">
                  <c:v>10918.978307999269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8-3149-A7AC-409F490B5B17}"/>
            </c:ext>
          </c:extLst>
        </c:ser>
        <c:ser>
          <c:idx val="1"/>
          <c:order val="1"/>
          <c:tx>
            <c:strRef>
              <c:f>'RTAB_BirthsByEducMother A &amp; B'!$D$2</c:f>
              <c:strCache>
                <c:ptCount val="1"/>
                <c:pt idx="0">
                  <c:v>Primary school non-completer</c:v>
                </c:pt>
              </c:strCache>
            </c:strRef>
          </c:tx>
          <c:invertIfNegative val="0"/>
          <c:cat>
            <c:multiLvlStrRef>
              <c:f>'RTAB_BirthsByEducMother A &amp; B'!$A$3:$B$71</c:f>
              <c:multiLvlStrCache>
                <c:ptCount val="69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2027</c:v>
                  </c:pt>
                  <c:pt idx="11">
                    <c:v>2028</c:v>
                  </c:pt>
                  <c:pt idx="12">
                    <c:v>2029</c:v>
                  </c:pt>
                  <c:pt idx="13">
                    <c:v>2030</c:v>
                  </c:pt>
                  <c:pt idx="14">
                    <c:v>2031</c:v>
                  </c:pt>
                  <c:pt idx="15">
                    <c:v>2032</c:v>
                  </c:pt>
                  <c:pt idx="16">
                    <c:v>2033</c:v>
                  </c:pt>
                  <c:pt idx="17">
                    <c:v>2034</c:v>
                  </c:pt>
                  <c:pt idx="18">
                    <c:v>2035</c:v>
                  </c:pt>
                  <c:pt idx="19">
                    <c:v>2036</c:v>
                  </c:pt>
                  <c:pt idx="20">
                    <c:v>2037</c:v>
                  </c:pt>
                  <c:pt idx="21">
                    <c:v>2038</c:v>
                  </c:pt>
                  <c:pt idx="22">
                    <c:v>2039</c:v>
                  </c:pt>
                  <c:pt idx="23">
                    <c:v>2040</c:v>
                  </c:pt>
                  <c:pt idx="24">
                    <c:v>2041</c:v>
                  </c:pt>
                  <c:pt idx="25">
                    <c:v>2042</c:v>
                  </c:pt>
                  <c:pt idx="26">
                    <c:v>2043</c:v>
                  </c:pt>
                  <c:pt idx="27">
                    <c:v>2044</c:v>
                  </c:pt>
                  <c:pt idx="28">
                    <c:v>2045</c:v>
                  </c:pt>
                  <c:pt idx="29">
                    <c:v>2046</c:v>
                  </c:pt>
                  <c:pt idx="30">
                    <c:v>2047</c:v>
                  </c:pt>
                  <c:pt idx="31">
                    <c:v>2048</c:v>
                  </c:pt>
                  <c:pt idx="32">
                    <c:v>2049</c:v>
                  </c:pt>
                  <c:pt idx="33">
                    <c:v>2050</c:v>
                  </c:pt>
                  <c:pt idx="34">
                    <c:v>.</c:v>
                  </c:pt>
                  <c:pt idx="35">
                    <c:v>2017</c:v>
                  </c:pt>
                  <c:pt idx="36">
                    <c:v>2018</c:v>
                  </c:pt>
                  <c:pt idx="37">
                    <c:v>2019</c:v>
                  </c:pt>
                  <c:pt idx="38">
                    <c:v>2020</c:v>
                  </c:pt>
                  <c:pt idx="39">
                    <c:v>2021</c:v>
                  </c:pt>
                  <c:pt idx="40">
                    <c:v>2022</c:v>
                  </c:pt>
                  <c:pt idx="41">
                    <c:v>2023</c:v>
                  </c:pt>
                  <c:pt idx="42">
                    <c:v>2024</c:v>
                  </c:pt>
                  <c:pt idx="43">
                    <c:v>2025</c:v>
                  </c:pt>
                  <c:pt idx="44">
                    <c:v>2026</c:v>
                  </c:pt>
                  <c:pt idx="45">
                    <c:v>2027</c:v>
                  </c:pt>
                  <c:pt idx="46">
                    <c:v>2028</c:v>
                  </c:pt>
                  <c:pt idx="47">
                    <c:v>2029</c:v>
                  </c:pt>
                  <c:pt idx="48">
                    <c:v>2030</c:v>
                  </c:pt>
                  <c:pt idx="49">
                    <c:v>2031</c:v>
                  </c:pt>
                  <c:pt idx="50">
                    <c:v>2032</c:v>
                  </c:pt>
                  <c:pt idx="51">
                    <c:v>2033</c:v>
                  </c:pt>
                  <c:pt idx="52">
                    <c:v>2034</c:v>
                  </c:pt>
                  <c:pt idx="53">
                    <c:v>2035</c:v>
                  </c:pt>
                  <c:pt idx="54">
                    <c:v>2036</c:v>
                  </c:pt>
                  <c:pt idx="55">
                    <c:v>2037</c:v>
                  </c:pt>
                  <c:pt idx="56">
                    <c:v>2038</c:v>
                  </c:pt>
                  <c:pt idx="57">
                    <c:v>2039</c:v>
                  </c:pt>
                  <c:pt idx="58">
                    <c:v>2040</c:v>
                  </c:pt>
                  <c:pt idx="59">
                    <c:v>2041</c:v>
                  </c:pt>
                  <c:pt idx="60">
                    <c:v>2042</c:v>
                  </c:pt>
                  <c:pt idx="61">
                    <c:v>2043</c:v>
                  </c:pt>
                  <c:pt idx="62">
                    <c:v>2044</c:v>
                  </c:pt>
                  <c:pt idx="63">
                    <c:v>2045</c:v>
                  </c:pt>
                  <c:pt idx="64">
                    <c:v>2046</c:v>
                  </c:pt>
                  <c:pt idx="65">
                    <c:v>2047</c:v>
                  </c:pt>
                  <c:pt idx="66">
                    <c:v>2048</c:v>
                  </c:pt>
                  <c:pt idx="67">
                    <c:v>2049</c:v>
                  </c:pt>
                  <c:pt idx="68">
                    <c:v>2050</c:v>
                  </c:pt>
                </c:lvl>
                <c:lvl>
                  <c:pt idx="0">
                    <c:v>Base Scenario</c:v>
                  </c:pt>
                  <c:pt idx="34">
                    <c:v>.</c:v>
                  </c:pt>
                  <c:pt idx="35">
                    <c:v>Scenario 2</c:v>
                  </c:pt>
                </c:lvl>
              </c:multiLvlStrCache>
            </c:multiLvlStrRef>
          </c:cat>
          <c:val>
            <c:numRef>
              <c:f>'RTAB_BirthsByEducMother A &amp; B'!$D$3:$D$71</c:f>
              <c:numCache>
                <c:formatCode>0</c:formatCode>
                <c:ptCount val="69"/>
                <c:pt idx="0">
                  <c:v>29042.996723997199</c:v>
                </c:pt>
                <c:pt idx="1">
                  <c:v>31190.00671199695</c:v>
                </c:pt>
                <c:pt idx="2">
                  <c:v>32771.08325999682</c:v>
                </c:pt>
                <c:pt idx="3">
                  <c:v>34847.35156799871</c:v>
                </c:pt>
                <c:pt idx="4">
                  <c:v>36764.451096000419</c:v>
                </c:pt>
                <c:pt idx="5">
                  <c:v>38830.108152002307</c:v>
                </c:pt>
                <c:pt idx="6">
                  <c:v>40128.217980003457</c:v>
                </c:pt>
                <c:pt idx="7">
                  <c:v>42593.565528005725</c:v>
                </c:pt>
                <c:pt idx="8">
                  <c:v>44761.798020007693</c:v>
                </c:pt>
                <c:pt idx="9">
                  <c:v>47527.797708010177</c:v>
                </c:pt>
                <c:pt idx="10">
                  <c:v>49027.52132401157</c:v>
                </c:pt>
                <c:pt idx="11">
                  <c:v>51425.66427601382</c:v>
                </c:pt>
                <c:pt idx="12">
                  <c:v>53675.249700015818</c:v>
                </c:pt>
                <c:pt idx="13">
                  <c:v>55047.638292017131</c:v>
                </c:pt>
                <c:pt idx="14">
                  <c:v>56826.791544018713</c:v>
                </c:pt>
                <c:pt idx="15">
                  <c:v>58644.852720020419</c:v>
                </c:pt>
                <c:pt idx="16">
                  <c:v>59369.954940021082</c:v>
                </c:pt>
                <c:pt idx="17">
                  <c:v>61099.589016022663</c:v>
                </c:pt>
                <c:pt idx="18">
                  <c:v>61347.18489602294</c:v>
                </c:pt>
                <c:pt idx="19">
                  <c:v>63218.302332024636</c:v>
                </c:pt>
                <c:pt idx="20">
                  <c:v>63773.624520025107</c:v>
                </c:pt>
                <c:pt idx="21">
                  <c:v>64873.657644026112</c:v>
                </c:pt>
                <c:pt idx="22">
                  <c:v>65177.846868026449</c:v>
                </c:pt>
                <c:pt idx="23">
                  <c:v>65867.578248026344</c:v>
                </c:pt>
                <c:pt idx="24">
                  <c:v>66426.437520025633</c:v>
                </c:pt>
                <c:pt idx="25">
                  <c:v>67462.803132024448</c:v>
                </c:pt>
                <c:pt idx="26">
                  <c:v>66490.105032025633</c:v>
                </c:pt>
                <c:pt idx="27">
                  <c:v>67897.864464024024</c:v>
                </c:pt>
                <c:pt idx="28">
                  <c:v>68767.987128023029</c:v>
                </c:pt>
                <c:pt idx="29">
                  <c:v>68948.378412022823</c:v>
                </c:pt>
                <c:pt idx="30">
                  <c:v>69875.094420021764</c:v>
                </c:pt>
                <c:pt idx="31">
                  <c:v>69800.815656021863</c:v>
                </c:pt>
                <c:pt idx="32">
                  <c:v>70794.736260020596</c:v>
                </c:pt>
                <c:pt idx="33">
                  <c:v>70182.820728021426</c:v>
                </c:pt>
                <c:pt idx="35">
                  <c:v>29354.26011599716</c:v>
                </c:pt>
                <c:pt idx="36">
                  <c:v>30921.188327996962</c:v>
                </c:pt>
                <c:pt idx="37">
                  <c:v>32725.101167996741</c:v>
                </c:pt>
                <c:pt idx="38">
                  <c:v>34391.06773199825</c:v>
                </c:pt>
                <c:pt idx="39">
                  <c:v>36145.461395999853</c:v>
                </c:pt>
                <c:pt idx="40">
                  <c:v>38246.489292001781</c:v>
                </c:pt>
                <c:pt idx="41">
                  <c:v>40167.125904003493</c:v>
                </c:pt>
                <c:pt idx="42">
                  <c:v>42469.76758800559</c:v>
                </c:pt>
                <c:pt idx="43">
                  <c:v>44928.040968007881</c:v>
                </c:pt>
                <c:pt idx="44">
                  <c:v>46823.917992009614</c:v>
                </c:pt>
                <c:pt idx="45">
                  <c:v>48765.777108011323</c:v>
                </c:pt>
                <c:pt idx="46">
                  <c:v>50891.564592013325</c:v>
                </c:pt>
                <c:pt idx="47">
                  <c:v>52759.144944015025</c:v>
                </c:pt>
                <c:pt idx="48">
                  <c:v>53929.919748016109</c:v>
                </c:pt>
                <c:pt idx="49">
                  <c:v>55571.126724017566</c:v>
                </c:pt>
                <c:pt idx="50">
                  <c:v>55461.477120017473</c:v>
                </c:pt>
                <c:pt idx="51">
                  <c:v>55185.584568017257</c:v>
                </c:pt>
                <c:pt idx="52">
                  <c:v>54382.666500016523</c:v>
                </c:pt>
                <c:pt idx="53">
                  <c:v>54145.681872016306</c:v>
                </c:pt>
                <c:pt idx="54">
                  <c:v>52302.861108014586</c:v>
                </c:pt>
                <c:pt idx="55">
                  <c:v>50707.636224013164</c:v>
                </c:pt>
                <c:pt idx="56">
                  <c:v>49381.229724011871</c:v>
                </c:pt>
                <c:pt idx="57">
                  <c:v>47467.667280010159</c:v>
                </c:pt>
                <c:pt idx="58">
                  <c:v>44825.465532007787</c:v>
                </c:pt>
                <c:pt idx="59">
                  <c:v>42246.93129600543</c:v>
                </c:pt>
                <c:pt idx="60">
                  <c:v>39434.949516002904</c:v>
                </c:pt>
                <c:pt idx="61">
                  <c:v>37128.770748000716</c:v>
                </c:pt>
                <c:pt idx="62">
                  <c:v>33340.553783997275</c:v>
                </c:pt>
                <c:pt idx="63">
                  <c:v>31023.763763996962</c:v>
                </c:pt>
                <c:pt idx="64">
                  <c:v>26987.950919997416</c:v>
                </c:pt>
                <c:pt idx="65">
                  <c:v>24763.125083997689</c:v>
                </c:pt>
                <c:pt idx="66">
                  <c:v>21869.790371998017</c:v>
                </c:pt>
                <c:pt idx="67">
                  <c:v>19277.107799998314</c:v>
                </c:pt>
                <c:pt idx="68">
                  <c:v>16015.916351998685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8-3149-A7AC-409F490B5B17}"/>
            </c:ext>
          </c:extLst>
        </c:ser>
        <c:ser>
          <c:idx val="2"/>
          <c:order val="2"/>
          <c:tx>
            <c:strRef>
              <c:f>'RTAB_BirthsByEducMother A &amp; B'!$E$2</c:f>
              <c:strCache>
                <c:ptCount val="1"/>
                <c:pt idx="0">
                  <c:v>Primary school graduate</c:v>
                </c:pt>
              </c:strCache>
            </c:strRef>
          </c:tx>
          <c:invertIfNegative val="0"/>
          <c:cat>
            <c:multiLvlStrRef>
              <c:f>'RTAB_BirthsByEducMother A &amp; B'!$A$3:$B$71</c:f>
              <c:multiLvlStrCache>
                <c:ptCount val="69"/>
                <c:lvl>
                  <c:pt idx="0">
                    <c:v>2017</c:v>
                  </c:pt>
                  <c:pt idx="1">
                    <c:v>2018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2027</c:v>
                  </c:pt>
                  <c:pt idx="11">
                    <c:v>2028</c:v>
                  </c:pt>
                  <c:pt idx="12">
                    <c:v>2029</c:v>
                  </c:pt>
                  <c:pt idx="13">
                    <c:v>2030</c:v>
                  </c:pt>
                  <c:pt idx="14">
                    <c:v>2031</c:v>
                  </c:pt>
                  <c:pt idx="15">
                    <c:v>2032</c:v>
                  </c:pt>
                  <c:pt idx="16">
                    <c:v>2033</c:v>
                  </c:pt>
                  <c:pt idx="17">
                    <c:v>2034</c:v>
                  </c:pt>
                  <c:pt idx="18">
                    <c:v>2035</c:v>
                  </c:pt>
                  <c:pt idx="19">
                    <c:v>2036</c:v>
                  </c:pt>
                  <c:pt idx="20">
                    <c:v>2037</c:v>
                  </c:pt>
                  <c:pt idx="21">
                    <c:v>2038</c:v>
                  </c:pt>
                  <c:pt idx="22">
                    <c:v>2039</c:v>
                  </c:pt>
                  <c:pt idx="23">
                    <c:v>2040</c:v>
                  </c:pt>
                  <c:pt idx="24">
                    <c:v>2041</c:v>
                  </c:pt>
                  <c:pt idx="25">
                    <c:v>2042</c:v>
                  </c:pt>
                  <c:pt idx="26">
                    <c:v>2043</c:v>
                  </c:pt>
                  <c:pt idx="27">
                    <c:v>2044</c:v>
                  </c:pt>
                  <c:pt idx="28">
                    <c:v>2045</c:v>
                  </c:pt>
                  <c:pt idx="29">
                    <c:v>2046</c:v>
                  </c:pt>
                  <c:pt idx="30">
                    <c:v>2047</c:v>
                  </c:pt>
                  <c:pt idx="31">
                    <c:v>2048</c:v>
                  </c:pt>
                  <c:pt idx="32">
                    <c:v>2049</c:v>
                  </c:pt>
                  <c:pt idx="33">
                    <c:v>2050</c:v>
                  </c:pt>
                  <c:pt idx="34">
                    <c:v>.</c:v>
                  </c:pt>
                  <c:pt idx="35">
                    <c:v>2017</c:v>
                  </c:pt>
                  <c:pt idx="36">
                    <c:v>2018</c:v>
                  </c:pt>
                  <c:pt idx="37">
                    <c:v>2019</c:v>
                  </c:pt>
                  <c:pt idx="38">
                    <c:v>2020</c:v>
                  </c:pt>
                  <c:pt idx="39">
                    <c:v>2021</c:v>
                  </c:pt>
                  <c:pt idx="40">
                    <c:v>2022</c:v>
                  </c:pt>
                  <c:pt idx="41">
                    <c:v>2023</c:v>
                  </c:pt>
                  <c:pt idx="42">
                    <c:v>2024</c:v>
                  </c:pt>
                  <c:pt idx="43">
                    <c:v>2025</c:v>
                  </c:pt>
                  <c:pt idx="44">
                    <c:v>2026</c:v>
                  </c:pt>
                  <c:pt idx="45">
                    <c:v>2027</c:v>
                  </c:pt>
                  <c:pt idx="46">
                    <c:v>2028</c:v>
                  </c:pt>
                  <c:pt idx="47">
                    <c:v>2029</c:v>
                  </c:pt>
                  <c:pt idx="48">
                    <c:v>2030</c:v>
                  </c:pt>
                  <c:pt idx="49">
                    <c:v>2031</c:v>
                  </c:pt>
                  <c:pt idx="50">
                    <c:v>2032</c:v>
                  </c:pt>
                  <c:pt idx="51">
                    <c:v>2033</c:v>
                  </c:pt>
                  <c:pt idx="52">
                    <c:v>2034</c:v>
                  </c:pt>
                  <c:pt idx="53">
                    <c:v>2035</c:v>
                  </c:pt>
                  <c:pt idx="54">
                    <c:v>2036</c:v>
                  </c:pt>
                  <c:pt idx="55">
                    <c:v>2037</c:v>
                  </c:pt>
                  <c:pt idx="56">
                    <c:v>2038</c:v>
                  </c:pt>
                  <c:pt idx="57">
                    <c:v>2039</c:v>
                  </c:pt>
                  <c:pt idx="58">
                    <c:v>2040</c:v>
                  </c:pt>
                  <c:pt idx="59">
                    <c:v>2041</c:v>
                  </c:pt>
                  <c:pt idx="60">
                    <c:v>2042</c:v>
                  </c:pt>
                  <c:pt idx="61">
                    <c:v>2043</c:v>
                  </c:pt>
                  <c:pt idx="62">
                    <c:v>2044</c:v>
                  </c:pt>
                  <c:pt idx="63">
                    <c:v>2045</c:v>
                  </c:pt>
                  <c:pt idx="64">
                    <c:v>2046</c:v>
                  </c:pt>
                  <c:pt idx="65">
                    <c:v>2047</c:v>
                  </c:pt>
                  <c:pt idx="66">
                    <c:v>2048</c:v>
                  </c:pt>
                  <c:pt idx="67">
                    <c:v>2049</c:v>
                  </c:pt>
                  <c:pt idx="68">
                    <c:v>2050</c:v>
                  </c:pt>
                </c:lvl>
                <c:lvl>
                  <c:pt idx="0">
                    <c:v>Base Scenario</c:v>
                  </c:pt>
                  <c:pt idx="34">
                    <c:v>.</c:v>
                  </c:pt>
                  <c:pt idx="35">
                    <c:v>Scenario 2</c:v>
                  </c:pt>
                </c:lvl>
              </c:multiLvlStrCache>
            </c:multiLvlStrRef>
          </c:cat>
          <c:val>
            <c:numRef>
              <c:f>'RTAB_BirthsByEducMother A &amp; B'!$E$3:$E$71</c:f>
              <c:numCache>
                <c:formatCode>0</c:formatCode>
                <c:ptCount val="69"/>
                <c:pt idx="0">
                  <c:v>24013.263275997757</c:v>
                </c:pt>
                <c:pt idx="1">
                  <c:v>25990.493231997527</c:v>
                </c:pt>
                <c:pt idx="2">
                  <c:v>27058.692599997416</c:v>
                </c:pt>
                <c:pt idx="3">
                  <c:v>29074.830479997159</c:v>
                </c:pt>
                <c:pt idx="4">
                  <c:v>30486.12699599703</c:v>
                </c:pt>
                <c:pt idx="5">
                  <c:v>32120.259803996843</c:v>
                </c:pt>
                <c:pt idx="6">
                  <c:v>34504.254419998397</c:v>
                </c:pt>
                <c:pt idx="7">
                  <c:v>36251.573915999987</c:v>
                </c:pt>
                <c:pt idx="8">
                  <c:v>37669.944600001225</c:v>
                </c:pt>
                <c:pt idx="9">
                  <c:v>40036.253796003373</c:v>
                </c:pt>
                <c:pt idx="10">
                  <c:v>42590.028444005708</c:v>
                </c:pt>
                <c:pt idx="11">
                  <c:v>44510.6650560075</c:v>
                </c:pt>
                <c:pt idx="12">
                  <c:v>46884.048420009654</c:v>
                </c:pt>
                <c:pt idx="13">
                  <c:v>49130.096760011642</c:v>
                </c:pt>
                <c:pt idx="14">
                  <c:v>51086.10421201351</c:v>
                </c:pt>
                <c:pt idx="15">
                  <c:v>51560.073468013899</c:v>
                </c:pt>
                <c:pt idx="16">
                  <c:v>54548.909448016675</c:v>
                </c:pt>
                <c:pt idx="17">
                  <c:v>55659.553824017676</c:v>
                </c:pt>
                <c:pt idx="18">
                  <c:v>57155.740356019058</c:v>
                </c:pt>
                <c:pt idx="19">
                  <c:v>59387.640360021076</c:v>
                </c:pt>
                <c:pt idx="20">
                  <c:v>60806.011044022394</c:v>
                </c:pt>
                <c:pt idx="21">
                  <c:v>62266.82673602373</c:v>
                </c:pt>
                <c:pt idx="22">
                  <c:v>64466.892984025726</c:v>
                </c:pt>
                <c:pt idx="23">
                  <c:v>65747.317392026365</c:v>
                </c:pt>
                <c:pt idx="24">
                  <c:v>67752.844020024189</c:v>
                </c:pt>
                <c:pt idx="25">
                  <c:v>69896.316924021739</c:v>
                </c:pt>
                <c:pt idx="26">
                  <c:v>72970.042920018212</c:v>
                </c:pt>
                <c:pt idx="27">
                  <c:v>72761.354964018465</c:v>
                </c:pt>
                <c:pt idx="28">
                  <c:v>75269.147520015598</c:v>
                </c:pt>
                <c:pt idx="29">
                  <c:v>77769.86590801274</c:v>
                </c:pt>
                <c:pt idx="30">
                  <c:v>79697.576688010478</c:v>
                </c:pt>
                <c:pt idx="31">
                  <c:v>81289.264488008717</c:v>
                </c:pt>
                <c:pt idx="32">
                  <c:v>83446.885728006338</c:v>
                </c:pt>
                <c:pt idx="33">
                  <c:v>85936.992864003318</c:v>
                </c:pt>
                <c:pt idx="35">
                  <c:v>24137.061215997757</c:v>
                </c:pt>
                <c:pt idx="36">
                  <c:v>25555.431899997595</c:v>
                </c:pt>
                <c:pt idx="37">
                  <c:v>27150.65678399742</c:v>
                </c:pt>
                <c:pt idx="38">
                  <c:v>28622.083727997244</c:v>
                </c:pt>
                <c:pt idx="39">
                  <c:v>30733.722875997009</c:v>
                </c:pt>
                <c:pt idx="40">
                  <c:v>32374.929851996814</c:v>
                </c:pt>
                <c:pt idx="41">
                  <c:v>34260.19562399813</c:v>
                </c:pt>
                <c:pt idx="42">
                  <c:v>36255.110999999997</c:v>
                </c:pt>
                <c:pt idx="43">
                  <c:v>37701.778356001276</c:v>
                </c:pt>
                <c:pt idx="44">
                  <c:v>40092.847140003454</c:v>
                </c:pt>
                <c:pt idx="45">
                  <c:v>43067.53478400618</c:v>
                </c:pt>
                <c:pt idx="46">
                  <c:v>44393.941284007386</c:v>
                </c:pt>
                <c:pt idx="47">
                  <c:v>47121.033048009886</c:v>
                </c:pt>
                <c:pt idx="48">
                  <c:v>49742.012292012281</c:v>
                </c:pt>
                <c:pt idx="49">
                  <c:v>51514.091376013865</c:v>
                </c:pt>
                <c:pt idx="50">
                  <c:v>55111.305804017189</c:v>
                </c:pt>
                <c:pt idx="51">
                  <c:v>58170.883464019986</c:v>
                </c:pt>
                <c:pt idx="52">
                  <c:v>60572.563500022181</c:v>
                </c:pt>
                <c:pt idx="53">
                  <c:v>64399.688388025679</c:v>
                </c:pt>
                <c:pt idx="54">
                  <c:v>67310.708520024622</c:v>
                </c:pt>
                <c:pt idx="55">
                  <c:v>71671.933092019593</c:v>
                </c:pt>
                <c:pt idx="56">
                  <c:v>76277.216460014388</c:v>
                </c:pt>
                <c:pt idx="57">
                  <c:v>79379.239128010973</c:v>
                </c:pt>
                <c:pt idx="58">
                  <c:v>85003.2026880044</c:v>
                </c:pt>
                <c:pt idx="59">
                  <c:v>89523.596039999233</c:v>
                </c:pt>
                <c:pt idx="60">
                  <c:v>94436.605715993792</c:v>
                </c:pt>
                <c:pt idx="61">
                  <c:v>98327.398115989257</c:v>
                </c:pt>
                <c:pt idx="62">
                  <c:v>104439.47926798233</c:v>
                </c:pt>
                <c:pt idx="63">
                  <c:v>110445.44789997532</c:v>
                </c:pt>
                <c:pt idx="64">
                  <c:v>115719.24014396931</c:v>
                </c:pt>
                <c:pt idx="65">
                  <c:v>121558.96582796262</c:v>
                </c:pt>
                <c:pt idx="66">
                  <c:v>127278.43065595614</c:v>
                </c:pt>
                <c:pt idx="67">
                  <c:v>130797.82923595213</c:v>
                </c:pt>
                <c:pt idx="68">
                  <c:v>136322.75444396751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8-3149-A7AC-409F490B5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4475264"/>
        <c:axId val="144476800"/>
      </c:barChart>
      <c:catAx>
        <c:axId val="14447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44476800"/>
        <c:crosses val="autoZero"/>
        <c:auto val="1"/>
        <c:lblAlgn val="ctr"/>
        <c:lblOffset val="100"/>
        <c:noMultiLvlLbl val="0"/>
      </c:catAx>
      <c:valAx>
        <c:axId val="1444768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444752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CA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DC7C2-9CB9-4CD4-AE27-0A9C91BBC3BC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0FF7B-4A7A-4D06-A381-4682B60919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  <a:defRPr sz="2800"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>
                <a:solidFill>
                  <a:schemeClr val="tx1"/>
                </a:solidFill>
              </a:defRPr>
            </a:lvl3pPr>
            <a:lvl4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>
                <a:solidFill>
                  <a:schemeClr val="tx1"/>
                </a:solidFill>
              </a:defRPr>
            </a:lvl4pPr>
            <a:lvl5pPr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11500" b="1" dirty="0"/>
              <a:t>DYNAMIS-POP</a:t>
            </a:r>
            <a:br>
              <a:rPr lang="en-US" sz="11500" b="1" dirty="0"/>
            </a:br>
            <a:r>
              <a:rPr lang="en-US" sz="4000" dirty="0"/>
              <a:t>http://ihsn.org/projects/dynamis-pop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Dynamic Microsimulation Population Projection in Developing Countries</a:t>
            </a:r>
          </a:p>
          <a:p>
            <a:r>
              <a:rPr lang="en-US" dirty="0"/>
              <a:t>Martin Spielauer, Olivier Dupriez</a:t>
            </a:r>
          </a:p>
          <a:p>
            <a:endParaRPr lang="en-US" dirty="0"/>
          </a:p>
          <a:p>
            <a:r>
              <a:rPr lang="en-US" dirty="0"/>
              <a:t>IMA June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Primary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Base: </a:t>
            </a:r>
            <a:r>
              <a:rPr lang="en-US" dirty="0"/>
              <a:t>Probabilities of school entry and graduation by year &amp; province of birth, sex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Refined: </a:t>
            </a:r>
            <a:r>
              <a:rPr lang="en-US" dirty="0"/>
              <a:t>adding mothers education</a:t>
            </a:r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Primary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proportional models (logistic regression)</a:t>
            </a:r>
          </a:p>
          <a:p>
            <a:r>
              <a:rPr lang="en-US" dirty="0"/>
              <a:t>High and persistent inter-provincial differences</a:t>
            </a:r>
          </a:p>
          <a:p>
            <a:endParaRPr lang="de-AT" dirty="0"/>
          </a:p>
          <a:p>
            <a:pPr>
              <a:buNone/>
            </a:pPr>
            <a:endParaRPr lang="de-AT" dirty="0"/>
          </a:p>
        </p:txBody>
      </p:sp>
      <p:pic>
        <p:nvPicPr>
          <p:cNvPr id="5" name="Picture 4" descr="Education_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16576"/>
            <a:ext cx="9144000" cy="29508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DYNAMIS – Primary Education -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Scenarios on overall trends by sex</a:t>
            </a:r>
          </a:p>
          <a:p>
            <a:r>
              <a:rPr lang="en-US" dirty="0"/>
              <a:t>Scenarios on provincial trends (convergence)</a:t>
            </a:r>
          </a:p>
          <a:p>
            <a:r>
              <a:rPr lang="en-US" dirty="0"/>
              <a:t>Scenarios for study of composition effects by mothers education only</a:t>
            </a:r>
          </a:p>
          <a:p>
            <a:endParaRPr lang="de-AT" dirty="0"/>
          </a:p>
          <a:p>
            <a:endParaRPr lang="de-AT" dirty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First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Option A: </a:t>
            </a:r>
            <a:r>
              <a:rPr lang="en-US" dirty="0"/>
              <a:t>Age-specific rates by age and cohort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Option B: </a:t>
            </a:r>
            <a:r>
              <a:rPr lang="en-US" dirty="0"/>
              <a:t>Parametric model by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Coale &amp; McNeil</a:t>
            </a:r>
          </a:p>
          <a:p>
            <a:pPr lvl="1"/>
            <a:r>
              <a:rPr lang="en-US" dirty="0"/>
              <a:t>Parameters: lowest and average age at first union formation and final outcome of ever entering a union </a:t>
            </a:r>
          </a:p>
          <a:p>
            <a:pPr lvl="1"/>
            <a:r>
              <a:rPr lang="en-US" dirty="0"/>
              <a:t>Simulation results can be used as base for option A (which can be easily modified e.g. to a scenario banning child marriages)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First Union - Analysis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9029527" cy="392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676400"/>
          </a:xfrm>
        </p:spPr>
        <p:txBody>
          <a:bodyPr>
            <a:normAutofit/>
          </a:bodyPr>
          <a:lstStyle/>
          <a:p>
            <a:r>
              <a:rPr lang="de-AT" dirty="0"/>
              <a:t>Example: Universal Primary Education in Mauritania</a:t>
            </a:r>
            <a:endParaRPr lang="en-US" dirty="0"/>
          </a:p>
        </p:txBody>
      </p:sp>
      <p:pic>
        <p:nvPicPr>
          <p:cNvPr id="10244" name="Picture 4" descr="Location of Mauritania (green) in Africa"/>
          <p:cNvPicPr>
            <a:picLocks noChangeAspect="1" noChangeArrowheads="1"/>
          </p:cNvPicPr>
          <p:nvPr/>
        </p:nvPicPr>
        <p:blipFill>
          <a:blip r:embed="rId2"/>
          <a:srcRect l="16492" b="6185"/>
          <a:stretch>
            <a:fillRect/>
          </a:stretch>
        </p:blipFill>
        <p:spPr bwMode="auto">
          <a:xfrm>
            <a:off x="25887" y="1905000"/>
            <a:ext cx="4374663" cy="4914703"/>
          </a:xfrm>
          <a:prstGeom prst="rect">
            <a:avLst/>
          </a:prstGeom>
          <a:noFill/>
        </p:spPr>
      </p:pic>
      <p:pic>
        <p:nvPicPr>
          <p:cNvPr id="10" name="Picture 9" descr="Education_G1.png"/>
          <p:cNvPicPr>
            <a:picLocks noChangeAspect="1"/>
          </p:cNvPicPr>
          <p:nvPr/>
        </p:nvPicPr>
        <p:blipFill>
          <a:blip r:embed="rId3" cstate="print"/>
          <a:srcRect l="988" t="2417" r="51397" b="1612"/>
          <a:stretch>
            <a:fillRect/>
          </a:stretch>
        </p:blipFill>
        <p:spPr>
          <a:xfrm>
            <a:off x="4648200" y="3124200"/>
            <a:ext cx="4419600" cy="3642747"/>
          </a:xfrm>
          <a:prstGeom prst="rect">
            <a:avLst/>
          </a:prstGeom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5994" y="1524000"/>
            <a:ext cx="2586006" cy="28194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Effects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 Scenarios: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Base: </a:t>
            </a:r>
            <a:r>
              <a:rPr lang="en-US" dirty="0"/>
              <a:t>Continuing observed trends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Alternative: </a:t>
            </a:r>
            <a:r>
              <a:rPr lang="en-US" dirty="0"/>
              <a:t>Phased-in universal primary reached 2030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13" t="2427" r="1013" b="2427"/>
          <a:stretch>
            <a:fillRect/>
          </a:stretch>
        </p:blipFill>
        <p:spPr bwMode="auto">
          <a:xfrm>
            <a:off x="286102" y="3092131"/>
            <a:ext cx="8691812" cy="352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Births</a:t>
            </a:r>
            <a:endParaRPr lang="en-US" dirty="0"/>
          </a:p>
        </p:txBody>
      </p:sp>
      <p:pic>
        <p:nvPicPr>
          <p:cNvPr id="6" name="Picture 5" descr="Birth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196"/>
            <a:ext cx="9144000" cy="29578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Early Teenage Births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447800"/>
          <a:ext cx="899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Age distribution by eduaction</a:t>
            </a:r>
            <a:endParaRPr lang="en-US" dirty="0"/>
          </a:p>
        </p:txBody>
      </p:sp>
      <p:pic>
        <p:nvPicPr>
          <p:cNvPr id="5" name="Picture 4" descr="PopPyram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23" y="762000"/>
            <a:ext cx="7022353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DYNAMIS – 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Funding</a:t>
            </a:r>
          </a:p>
          <a:p>
            <a:pPr lvl="1"/>
            <a:r>
              <a:rPr lang="en-US" dirty="0"/>
              <a:t>World Bank Knowledge for Change Program</a:t>
            </a:r>
          </a:p>
          <a:p>
            <a:pPr lvl="1"/>
            <a:r>
              <a:rPr lang="en-US" dirty="0"/>
              <a:t>International Household Survey Network Trust Fund from the UK Dep. for International Development executed by the World Bank Development Data Group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Team</a:t>
            </a:r>
            <a:endParaRPr lang="en-US" dirty="0"/>
          </a:p>
          <a:p>
            <a:pPr lvl="1"/>
            <a:r>
              <a:rPr lang="en-US" dirty="0"/>
              <a:t>Olivier Dupriez – The World Bank - Lead</a:t>
            </a:r>
          </a:p>
          <a:p>
            <a:pPr lvl="1"/>
            <a:r>
              <a:rPr lang="en-US" dirty="0"/>
              <a:t>Martin Spielauer – Consultant – Implementation</a:t>
            </a:r>
          </a:p>
          <a:p>
            <a:pPr lvl="1"/>
            <a:r>
              <a:rPr lang="en-US" dirty="0"/>
              <a:t>CMAP </a:t>
            </a:r>
            <a:r>
              <a:rPr lang="fr-FR" i="1" dirty="0"/>
              <a:t>Centre Mauritanien d’Analyse de Politiques, </a:t>
            </a:r>
            <a:br>
              <a:rPr lang="fr-FR" i="1" dirty="0"/>
            </a:br>
            <a:r>
              <a:rPr lang="fr-FR" dirty="0"/>
              <a:t>ONS</a:t>
            </a:r>
            <a:r>
              <a:rPr lang="fr-FR" i="1" dirty="0"/>
              <a:t> </a:t>
            </a:r>
            <a:r>
              <a:rPr lang="en-US" dirty="0"/>
              <a:t>National Statistical Office : Local Experts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Births by Mothers Education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447801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Education Composition 16-59</a:t>
            </a:r>
            <a:endParaRPr lang="en-US" dirty="0"/>
          </a:p>
        </p:txBody>
      </p:sp>
      <p:pic>
        <p:nvPicPr>
          <p:cNvPr id="7" name="Picture 6" descr="ActiveP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470"/>
            <a:ext cx="9144000" cy="55343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Example: Deaths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6" t="1344" r="1068" b="1344"/>
          <a:stretch>
            <a:fillRect/>
          </a:stretch>
        </p:blipFill>
        <p:spPr bwMode="auto">
          <a:xfrm>
            <a:off x="26497" y="1284735"/>
            <a:ext cx="9064669" cy="47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/>
          <a:lstStyle/>
          <a:p>
            <a:r>
              <a:rPr lang="en-US" b="1" dirty="0"/>
              <a:t>Model currently ported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Nepal </a:t>
            </a:r>
          </a:p>
          <a:p>
            <a:r>
              <a:rPr lang="en-US" b="1" dirty="0"/>
              <a:t>New modules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education</a:t>
            </a:r>
          </a:p>
          <a:p>
            <a:pPr lvl="1"/>
            <a:r>
              <a:rPr lang="en-US" b="1" dirty="0"/>
              <a:t>Tracking of school attendance by grade</a:t>
            </a:r>
          </a:p>
          <a:p>
            <a:pPr lvl="1"/>
            <a:r>
              <a:rPr lang="en-US" b="1" dirty="0"/>
              <a:t>Higher education</a:t>
            </a:r>
          </a:p>
          <a:p>
            <a:pPr lvl="1"/>
            <a:r>
              <a:rPr lang="en-US" b="1" dirty="0"/>
              <a:t>Functionality for planning</a:t>
            </a:r>
          </a:p>
          <a:p>
            <a:r>
              <a:rPr lang="en-US" b="1" dirty="0"/>
              <a:t>More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disaggregation</a:t>
            </a:r>
            <a:r>
              <a:rPr lang="en-US" b="1" dirty="0"/>
              <a:t>: e.g. ethnicity, geography</a:t>
            </a:r>
          </a:p>
          <a:p>
            <a:r>
              <a:rPr lang="en-US" b="1" dirty="0"/>
              <a:t>Collaboration with </a:t>
            </a:r>
            <a:r>
              <a:rPr lang="en-US" b="1" dirty="0" err="1"/>
              <a:t>WorldPop</a:t>
            </a:r>
            <a:r>
              <a:rPr lang="en-US" b="1" dirty="0"/>
              <a:t> 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Geo-referencing</a:t>
            </a:r>
          </a:p>
          <a:p>
            <a:r>
              <a:rPr lang="en-US" b="1" dirty="0"/>
              <a:t>New module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internal migration</a:t>
            </a:r>
          </a:p>
          <a:p>
            <a:r>
              <a:rPr lang="en-US" b="1" dirty="0"/>
              <a:t>Focus: Tool supporting analysis connected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Sustainable Development Goals </a:t>
            </a:r>
            <a:r>
              <a:rPr lang="en-US" b="1" dirty="0"/>
              <a:t>(SDG) and SDG indicators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b="1" dirty="0"/>
              <a:t>Detailed Report </a:t>
            </a:r>
          </a:p>
          <a:p>
            <a:r>
              <a:rPr lang="en-US" b="1" dirty="0"/>
              <a:t>Software Downloads</a:t>
            </a:r>
          </a:p>
          <a:p>
            <a:r>
              <a:rPr lang="en-US" b="1" dirty="0"/>
              <a:t>Step-by-Step Model </a:t>
            </a:r>
            <a:br>
              <a:rPr lang="en-US" b="1" dirty="0"/>
            </a:br>
            <a:r>
              <a:rPr lang="en-US" b="1" dirty="0"/>
              <a:t>implementation instructions </a:t>
            </a:r>
            <a:br>
              <a:rPr lang="en-US" b="1" dirty="0"/>
            </a:br>
            <a:r>
              <a:rPr lang="en-US" b="1" dirty="0"/>
              <a:t>(“Modgen Textbook”)</a:t>
            </a:r>
          </a:p>
          <a:p>
            <a:r>
              <a:rPr lang="en-US" b="1" dirty="0"/>
              <a:t>Statistical analysis </a:t>
            </a:r>
            <a:br>
              <a:rPr lang="en-US" b="1" dirty="0"/>
            </a:br>
            <a:r>
              <a:rPr lang="en-US" b="1" dirty="0"/>
              <a:t>(Stata .do) files</a:t>
            </a:r>
          </a:p>
          <a:p>
            <a:r>
              <a:rPr lang="en-US" b="1" dirty="0" err="1"/>
              <a:t>Anonymised</a:t>
            </a:r>
            <a:r>
              <a:rPr lang="en-US" b="1" dirty="0"/>
              <a:t> Census sample</a:t>
            </a:r>
            <a:br>
              <a:rPr lang="en-US" b="1" dirty="0"/>
            </a:br>
            <a:r>
              <a:rPr lang="en-US" b="1" dirty="0"/>
              <a:t>Starting Population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http://ihsn.org/projects/dynamis-pop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730" y="685800"/>
            <a:ext cx="399203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DYNAMIS – Purpose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Purpose: </a:t>
            </a:r>
            <a:r>
              <a:rPr lang="en-US" dirty="0"/>
              <a:t>Demonstrate feasibility and relevance of dynamic micro-simulation for population projections in developing countries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dirty="0"/>
          </a:p>
          <a:p>
            <a:pPr lvl="1"/>
            <a:r>
              <a:rPr lang="en-US" dirty="0"/>
              <a:t>Highly disaggregated population projections</a:t>
            </a:r>
          </a:p>
          <a:p>
            <a:pPr lvl="1"/>
            <a:r>
              <a:rPr lang="en-US" dirty="0"/>
              <a:t>Core component for a more comprehensive modular model for simulating the impact of social development policies and programs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Status</a:t>
            </a:r>
          </a:p>
          <a:p>
            <a:pPr lvl="1"/>
            <a:r>
              <a:rPr lang="en-US" dirty="0"/>
              <a:t>Modular model; replicable, openly accessible</a:t>
            </a:r>
          </a:p>
          <a:p>
            <a:pPr lvl="1"/>
            <a:r>
              <a:rPr lang="en-US" dirty="0"/>
              <a:t>Pilot application for Mauritania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DYNAMIS – Characteristics &amp;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Portable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platform</a:t>
            </a:r>
          </a:p>
          <a:p>
            <a:pPr lvl="1"/>
            <a:r>
              <a:rPr lang="en-US" dirty="0"/>
              <a:t>Based on data available for most countries</a:t>
            </a:r>
          </a:p>
          <a:p>
            <a:pPr lvl="1"/>
            <a:r>
              <a:rPr lang="en-US" dirty="0"/>
              <a:t>Refinable, extendable &amp; adaptable to specific contexts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Start from the ‚known‘ </a:t>
            </a:r>
            <a:r>
              <a:rPr lang="en-US" dirty="0"/>
              <a:t>(available macro projections)</a:t>
            </a:r>
          </a:p>
          <a:p>
            <a:pPr lvl="1"/>
            <a:r>
              <a:rPr lang="en-US" dirty="0"/>
              <a:t>Model can reproduce macro models: same assumptions, parameter tables -&gt; same outputs</a:t>
            </a:r>
          </a:p>
          <a:p>
            <a:pPr lvl="1"/>
            <a:r>
              <a:rPr lang="en-US" dirty="0"/>
              <a:t>More refined models can be added and selected with and without alignment to macro projections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Reproducible</a:t>
            </a:r>
          </a:p>
          <a:p>
            <a:pPr lvl="1"/>
            <a:r>
              <a:rPr lang="en-US" dirty="0"/>
              <a:t>Step-by-step documentation (stats &amp; programming)</a:t>
            </a:r>
          </a:p>
          <a:p>
            <a:pPr lvl="1"/>
            <a:r>
              <a:rPr lang="en-US" dirty="0"/>
              <a:t>Freely available software (language &amp; app)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Modgen / GUI</a:t>
            </a:r>
            <a:endParaRPr lang="en-US" dirty="0"/>
          </a:p>
        </p:txBody>
      </p:sp>
      <p:pic>
        <p:nvPicPr>
          <p:cNvPr id="5" name="Picture 4" descr="App_Parame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0494"/>
            <a:ext cx="9144000" cy="49570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 Version</a:t>
            </a:r>
          </a:p>
          <a:p>
            <a:pPr lvl="1"/>
            <a:r>
              <a:rPr lang="en-US" dirty="0"/>
              <a:t>Age-specific fertility distribution by year</a:t>
            </a:r>
          </a:p>
          <a:p>
            <a:pPr lvl="1"/>
            <a:r>
              <a:rPr lang="en-US" dirty="0"/>
              <a:t>Total Fertility Rate (TFR) by year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Extended Version</a:t>
            </a:r>
          </a:p>
          <a:p>
            <a:pPr lvl="1"/>
            <a:r>
              <a:rPr lang="en-US" dirty="0"/>
              <a:t>First births by age, union status, education, province</a:t>
            </a:r>
          </a:p>
          <a:p>
            <a:pPr lvl="1"/>
            <a:r>
              <a:rPr lang="en-US" dirty="0"/>
              <a:t>Higher order births by education, time since last birth</a:t>
            </a:r>
          </a:p>
          <a:p>
            <a:pPr lvl="1"/>
            <a:r>
              <a:rPr lang="en-US" dirty="0"/>
              <a:t>Separate trends by birth order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Alignment Choices </a:t>
            </a:r>
            <a:r>
              <a:rPr lang="en-US" dirty="0"/>
              <a:t>(extended version)</a:t>
            </a:r>
          </a:p>
          <a:p>
            <a:pPr lvl="1"/>
            <a:r>
              <a:rPr lang="en-US" dirty="0"/>
              <a:t>Not aligned</a:t>
            </a:r>
          </a:p>
          <a:p>
            <a:pPr lvl="1"/>
            <a:r>
              <a:rPr lang="en-US" dirty="0"/>
              <a:t>Aligned to total births of base version</a:t>
            </a:r>
          </a:p>
          <a:p>
            <a:pPr lvl="1"/>
            <a:r>
              <a:rPr lang="en-US" dirty="0"/>
              <a:t>Aligned to total births by age of base version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 Version</a:t>
            </a:r>
          </a:p>
          <a:p>
            <a:pPr lvl="1"/>
            <a:r>
              <a:rPr lang="en-US" dirty="0"/>
              <a:t>Standard life table of age-specific rates by sex</a:t>
            </a:r>
          </a:p>
          <a:p>
            <a:pPr lvl="1"/>
            <a:r>
              <a:rPr lang="en-US" dirty="0"/>
              <a:t>Life expectancy by calendar year and sex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Refined child mortality model </a:t>
            </a:r>
            <a:r>
              <a:rPr lang="en-US" dirty="0"/>
              <a:t>(ages 0-4)</a:t>
            </a:r>
          </a:p>
          <a:p>
            <a:pPr lvl="1"/>
            <a:r>
              <a:rPr lang="en-US" dirty="0"/>
              <a:t>Age baseline </a:t>
            </a:r>
          </a:p>
          <a:p>
            <a:pPr lvl="1"/>
            <a:r>
              <a:rPr lang="en-US" dirty="0"/>
              <a:t>Relative risks by mothers education and age group</a:t>
            </a:r>
          </a:p>
          <a:p>
            <a:pPr lvl="1"/>
            <a:r>
              <a:rPr lang="en-US" dirty="0"/>
              <a:t>Age-specific overall trends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Alignment options </a:t>
            </a:r>
            <a:r>
              <a:rPr lang="en-US" dirty="0"/>
              <a:t>(refined model)</a:t>
            </a:r>
          </a:p>
          <a:p>
            <a:pPr lvl="1"/>
            <a:r>
              <a:rPr lang="en-US" dirty="0"/>
              <a:t>Without</a:t>
            </a:r>
          </a:p>
          <a:p>
            <a:pPr lvl="1"/>
            <a:r>
              <a:rPr lang="en-US" dirty="0"/>
              <a:t>Initial alignment to base model – trends from base</a:t>
            </a:r>
          </a:p>
          <a:p>
            <a:pPr lvl="1"/>
            <a:r>
              <a:rPr lang="en-US" dirty="0"/>
              <a:t>Initial alignment to base model – specific trends</a:t>
            </a:r>
          </a:p>
          <a:p>
            <a:pPr lvl="1"/>
            <a:endParaRPr lang="de-A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Internal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</a:t>
            </a:r>
          </a:p>
          <a:p>
            <a:pPr lvl="1"/>
            <a:r>
              <a:rPr lang="en-US" dirty="0"/>
              <a:t>Probabilities to leave by province, age group and sex</a:t>
            </a:r>
          </a:p>
          <a:p>
            <a:pPr lvl="1"/>
            <a:r>
              <a:rPr lang="en-US" dirty="0"/>
              <a:t>Distribution of destinations by origin, age, sex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Refined</a:t>
            </a:r>
          </a:p>
          <a:p>
            <a:pPr lvl="1"/>
            <a:r>
              <a:rPr lang="en-US" dirty="0"/>
              <a:t>Education added to probability to leave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DYNAMIS – Immigration and 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Immigration</a:t>
            </a:r>
          </a:p>
          <a:p>
            <a:pPr lvl="1"/>
            <a:r>
              <a:rPr lang="en-US" dirty="0"/>
              <a:t>Immigration numbers by year and sex</a:t>
            </a:r>
          </a:p>
          <a:p>
            <a:pPr lvl="1"/>
            <a:r>
              <a:rPr lang="en-US" dirty="0"/>
              <a:t>Age distribution by sex</a:t>
            </a:r>
          </a:p>
          <a:p>
            <a:pPr lvl="1"/>
            <a:r>
              <a:rPr lang="en-US" dirty="0"/>
              <a:t>Destination distribution by sex and age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Emigration</a:t>
            </a:r>
          </a:p>
          <a:p>
            <a:pPr lvl="1"/>
            <a:r>
              <a:rPr lang="en-US" dirty="0"/>
              <a:t>Emigration rates by province, age and sex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675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DYNAMIS-POP http://ihsn.org/projects/dynamis-pop</vt:lpstr>
      <vt:lpstr>DYNAMIS – Project Background</vt:lpstr>
      <vt:lpstr>DYNAMIS – Purpose and Objectives</vt:lpstr>
      <vt:lpstr>DYNAMIS – Characteristics &amp; Philosophy</vt:lpstr>
      <vt:lpstr>DYNAMIS – Modgen / GUI</vt:lpstr>
      <vt:lpstr>DYNAMIS – Fertility</vt:lpstr>
      <vt:lpstr>DYNAMIS – Mortality</vt:lpstr>
      <vt:lpstr>DYNAMIS – Internal Migration</vt:lpstr>
      <vt:lpstr>DYNAMIS – Immigration and Emigration</vt:lpstr>
      <vt:lpstr>DYNAMIS – Primary Education</vt:lpstr>
      <vt:lpstr>DYNAMIS – Primary Education</vt:lpstr>
      <vt:lpstr>DYNAMIS – Primary Education - Scenarios</vt:lpstr>
      <vt:lpstr>DYNAMIS – First Union</vt:lpstr>
      <vt:lpstr>DYNAMIS – First Union - Analysis</vt:lpstr>
      <vt:lpstr>Example: Universal Primary Education in Mauritania</vt:lpstr>
      <vt:lpstr>Example: Effects of Education</vt:lpstr>
      <vt:lpstr>Example: Births</vt:lpstr>
      <vt:lpstr>Example: Early Teenage Births</vt:lpstr>
      <vt:lpstr>Example: Age distribution by eduaction</vt:lpstr>
      <vt:lpstr>Example: Births by Mothers Education</vt:lpstr>
      <vt:lpstr>Example: Education Composition 16-59</vt:lpstr>
      <vt:lpstr>Example: Deaths</vt:lpstr>
      <vt:lpstr>Outlook</vt:lpstr>
      <vt:lpstr>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Micro-Simulation for Population Projections</dc:title>
  <dc:creator>marti</dc:creator>
  <cp:lastModifiedBy>martin@spielauer.ca</cp:lastModifiedBy>
  <cp:revision>180</cp:revision>
  <dcterms:created xsi:type="dcterms:W3CDTF">2006-08-16T00:00:00Z</dcterms:created>
  <dcterms:modified xsi:type="dcterms:W3CDTF">2017-06-21T15:44:01Z</dcterms:modified>
</cp:coreProperties>
</file>